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9" d="100"/>
          <a:sy n="119" d="100"/>
        </p:scale>
        <p:origin x="1560" y="16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pPr/>
              <a:t>8/22/2012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pPr/>
              <a:t>8/22/2012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pPr/>
              <a:t>8/22/2012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pPr/>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pPr/>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pPr/>
              <a:t>8/22/2012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pPr/>
              <a:t>8/22/2012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pPr/>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pPr/>
              <a:t>8/22/2012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pPr/>
              <a:t>8/22/2012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pPr/>
              <a:t>8/22/2012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pPr/>
              <a:t>8/22/2012</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Final Four of Everything: The Supreme Court</a:t>
            </a:r>
            <a:endParaRPr lang="en-US" dirty="0"/>
          </a:p>
        </p:txBody>
      </p:sp>
      <p:sp>
        <p:nvSpPr>
          <p:cNvPr id="3" name="Subtitle 2"/>
          <p:cNvSpPr>
            <a:spLocks noGrp="1"/>
          </p:cNvSpPr>
          <p:nvPr>
            <p:ph type="subTitle" idx="1"/>
          </p:nvPr>
        </p:nvSpPr>
        <p:spPr/>
        <p:txBody>
          <a:bodyPr/>
          <a:lstStyle/>
          <a:p>
            <a:r>
              <a:rPr lang="en-US" dirty="0" smtClean="0"/>
              <a:t>By Adam </a:t>
            </a:r>
            <a:r>
              <a:rPr lang="en-US" dirty="0" err="1" smtClean="0"/>
              <a:t>Liptak</a:t>
            </a:r>
            <a:endParaRPr lang="en-US" dirty="0"/>
          </a:p>
        </p:txBody>
      </p:sp>
      <p:pic>
        <p:nvPicPr>
          <p:cNvPr id="6" name="Picture 5"/>
          <p:cNvPicPr>
            <a:picLocks noChangeAspect="1"/>
          </p:cNvPicPr>
          <p:nvPr/>
        </p:nvPicPr>
        <p:blipFill>
          <a:blip r:embed="rId2" cstate="print"/>
          <a:stretch>
            <a:fillRect/>
          </a:stretch>
        </p:blipFill>
        <p:spPr>
          <a:xfrm>
            <a:off x="3011372" y="4424747"/>
            <a:ext cx="3121256" cy="2011747"/>
          </a:xfrm>
          <a:prstGeom prst="rect">
            <a:avLst/>
          </a:prstGeom>
        </p:spPr>
      </p:pic>
    </p:spTree>
    <p:extLst>
      <p:ext uri="{BB962C8B-B14F-4D97-AF65-F5344CB8AC3E}">
        <p14:creationId xmlns:p14="http://schemas.microsoft.com/office/powerpoint/2010/main" xmlns="" val="1146727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t>Match 2</a:t>
            </a:r>
            <a:endParaRPr lang="en-US" sz="8800" dirty="0"/>
          </a:p>
        </p:txBody>
      </p:sp>
      <p:pic>
        <p:nvPicPr>
          <p:cNvPr id="6" name="Picture 5"/>
          <p:cNvPicPr>
            <a:picLocks noChangeAspect="1"/>
          </p:cNvPicPr>
          <p:nvPr/>
        </p:nvPicPr>
        <p:blipFill>
          <a:blip r:embed="rId2" cstate="print"/>
          <a:stretch>
            <a:fillRect/>
          </a:stretch>
        </p:blipFill>
        <p:spPr>
          <a:xfrm>
            <a:off x="1145290" y="2303812"/>
            <a:ext cx="6853421" cy="2250377"/>
          </a:xfrm>
          <a:prstGeom prst="rect">
            <a:avLst/>
          </a:prstGeom>
          <a:solidFill>
            <a:schemeClr val="tx1"/>
          </a:solidFill>
        </p:spPr>
      </p:pic>
    </p:spTree>
    <p:extLst>
      <p:ext uri="{BB962C8B-B14F-4D97-AF65-F5344CB8AC3E}">
        <p14:creationId xmlns:p14="http://schemas.microsoft.com/office/powerpoint/2010/main" xmlns="" val="285531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Kelo</a:t>
            </a:r>
            <a:r>
              <a:rPr lang="en-US" dirty="0" smtClean="0"/>
              <a:t> v. New London (2005)</a:t>
            </a:r>
            <a:endParaRPr lang="en-US" dirty="0"/>
          </a:p>
        </p:txBody>
      </p:sp>
      <p:sp>
        <p:nvSpPr>
          <p:cNvPr id="3" name="Content Placeholder 2"/>
          <p:cNvSpPr>
            <a:spLocks noGrp="1"/>
          </p:cNvSpPr>
          <p:nvPr>
            <p:ph idx="1"/>
          </p:nvPr>
        </p:nvSpPr>
        <p:spPr/>
        <p:txBody>
          <a:bodyPr/>
          <a:lstStyle/>
          <a:p>
            <a:r>
              <a:rPr lang="en-US" dirty="0" smtClean="0"/>
              <a:t>Ruling</a:t>
            </a:r>
          </a:p>
          <a:p>
            <a:pPr lvl="1"/>
            <a:r>
              <a:rPr lang="en-US" dirty="0"/>
              <a:t>The governmental </a:t>
            </a:r>
            <a:r>
              <a:rPr lang="en-US" dirty="0" smtClean="0"/>
              <a:t>transfer of property from one private citizen to another for economic development purposes is permissible under </a:t>
            </a:r>
            <a:r>
              <a:rPr lang="en-US" dirty="0"/>
              <a:t>the Fifth </a:t>
            </a:r>
            <a:r>
              <a:rPr lang="en-US" dirty="0" smtClean="0"/>
              <a:t>Amendment “public use” requirement</a:t>
            </a:r>
          </a:p>
          <a:p>
            <a:r>
              <a:rPr lang="en-US" dirty="0" smtClean="0"/>
              <a:t>Impact</a:t>
            </a:r>
          </a:p>
          <a:p>
            <a:pPr lvl="1"/>
            <a:r>
              <a:rPr lang="en-US" dirty="0" smtClean="0"/>
              <a:t>The government can redistribute land if it proves that it will lead to larger economic prosperity (e.g. it will create more jobs)</a:t>
            </a:r>
          </a:p>
          <a:p>
            <a:pPr lvl="1"/>
            <a:r>
              <a:rPr lang="en-US" dirty="0" smtClean="0"/>
              <a:t>A large social debate concerning property rights</a:t>
            </a:r>
          </a:p>
          <a:p>
            <a:pPr lvl="1"/>
            <a:r>
              <a:rPr lang="en-US" dirty="0" smtClean="0"/>
              <a:t>Numerous states passed more restrictive “takings” laws</a:t>
            </a:r>
          </a:p>
        </p:txBody>
      </p:sp>
    </p:spTree>
    <p:extLst>
      <p:ext uri="{BB962C8B-B14F-4D97-AF65-F5344CB8AC3E}">
        <p14:creationId xmlns:p14="http://schemas.microsoft.com/office/powerpoint/2010/main" xmlns="" val="3741847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District of Columbia v. Heller (2008)</a:t>
            </a:r>
            <a:endParaRPr lang="en-US" dirty="0"/>
          </a:p>
        </p:txBody>
      </p:sp>
      <p:sp>
        <p:nvSpPr>
          <p:cNvPr id="3" name="Content Placeholder 2"/>
          <p:cNvSpPr>
            <a:spLocks noGrp="1"/>
          </p:cNvSpPr>
          <p:nvPr>
            <p:ph idx="1"/>
          </p:nvPr>
        </p:nvSpPr>
        <p:spPr/>
        <p:txBody>
          <a:bodyPr>
            <a:normAutofit/>
          </a:bodyPr>
          <a:lstStyle/>
          <a:p>
            <a:r>
              <a:rPr lang="en-US" dirty="0" smtClean="0"/>
              <a:t>Ruling</a:t>
            </a:r>
          </a:p>
          <a:p>
            <a:pPr lvl="1"/>
            <a:r>
              <a:rPr lang="en-US" dirty="0" smtClean="0"/>
              <a:t>The </a:t>
            </a:r>
            <a:r>
              <a:rPr lang="en-US" dirty="0"/>
              <a:t>Second Amendment guarantees an individual's right to possess a firearm unconnected with service in a militia, and to use that arm for traditionally lawful purposes, such as self-defense within the </a:t>
            </a:r>
            <a:r>
              <a:rPr lang="en-US" dirty="0" smtClean="0"/>
              <a:t>home </a:t>
            </a:r>
          </a:p>
          <a:p>
            <a:r>
              <a:rPr lang="en-US" dirty="0" smtClean="0"/>
              <a:t>Impact</a:t>
            </a:r>
          </a:p>
          <a:p>
            <a:pPr lvl="1"/>
            <a:r>
              <a:rPr lang="en-US" dirty="0" smtClean="0"/>
              <a:t>It articulated an individual constitutional right to own and use firearms (unconnected with the state militia)</a:t>
            </a:r>
          </a:p>
          <a:p>
            <a:pPr lvl="1"/>
            <a:r>
              <a:rPr lang="en-US" dirty="0" smtClean="0"/>
              <a:t>Heller was limited to congresses ability to regulate firearms, but the court later expanded this holding to limit state and municipal regulation of firearms </a:t>
            </a:r>
          </a:p>
        </p:txBody>
      </p:sp>
    </p:spTree>
    <p:extLst>
      <p:ext uri="{BB962C8B-B14F-4D97-AF65-F5344CB8AC3E}">
        <p14:creationId xmlns:p14="http://schemas.microsoft.com/office/powerpoint/2010/main" xmlns="" val="1165555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94" y="2714065"/>
            <a:ext cx="7770813" cy="1429871"/>
          </a:xfrm>
        </p:spPr>
        <p:txBody>
          <a:bodyPr>
            <a:normAutofit fontScale="90000"/>
          </a:bodyPr>
          <a:lstStyle/>
          <a:p>
            <a:r>
              <a:rPr lang="en-US" dirty="0" smtClean="0"/>
              <a:t>Winner: District of Columbia v. Heller (2008)</a:t>
            </a:r>
            <a:endParaRPr lang="en-US" dirty="0"/>
          </a:p>
        </p:txBody>
      </p:sp>
    </p:spTree>
    <p:extLst>
      <p:ext uri="{BB962C8B-B14F-4D97-AF65-F5344CB8AC3E}">
        <p14:creationId xmlns:p14="http://schemas.microsoft.com/office/powerpoint/2010/main" xmlns="" val="1462471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t>Match 3</a:t>
            </a:r>
            <a:endParaRPr lang="en-US" sz="8800" dirty="0"/>
          </a:p>
        </p:txBody>
      </p:sp>
      <p:pic>
        <p:nvPicPr>
          <p:cNvPr id="5" name="Picture 4"/>
          <p:cNvPicPr>
            <a:picLocks noChangeAspect="1"/>
          </p:cNvPicPr>
          <p:nvPr/>
        </p:nvPicPr>
        <p:blipFill>
          <a:blip r:embed="rId2" cstate="print"/>
          <a:stretch>
            <a:fillRect/>
          </a:stretch>
        </p:blipFill>
        <p:spPr>
          <a:xfrm>
            <a:off x="1119880" y="2553089"/>
            <a:ext cx="6904240" cy="1751822"/>
          </a:xfrm>
          <a:prstGeom prst="rect">
            <a:avLst/>
          </a:prstGeom>
          <a:solidFill>
            <a:schemeClr val="tx1"/>
          </a:solidFill>
        </p:spPr>
      </p:pic>
    </p:spTree>
    <p:extLst>
      <p:ext uri="{BB962C8B-B14F-4D97-AF65-F5344CB8AC3E}">
        <p14:creationId xmlns:p14="http://schemas.microsoft.com/office/powerpoint/2010/main" xmlns="" val="472801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Marbury v. Madison (1803)</a:t>
            </a:r>
            <a:endParaRPr lang="en-US" dirty="0"/>
          </a:p>
        </p:txBody>
      </p:sp>
      <p:sp>
        <p:nvSpPr>
          <p:cNvPr id="3" name="Content Placeholder 2"/>
          <p:cNvSpPr>
            <a:spLocks noGrp="1"/>
          </p:cNvSpPr>
          <p:nvPr>
            <p:ph idx="1"/>
          </p:nvPr>
        </p:nvSpPr>
        <p:spPr/>
        <p:txBody>
          <a:bodyPr/>
          <a:lstStyle/>
          <a:p>
            <a:r>
              <a:rPr lang="en-US" dirty="0" smtClean="0"/>
              <a:t>Ruling</a:t>
            </a:r>
          </a:p>
          <a:p>
            <a:pPr lvl="1"/>
            <a:r>
              <a:rPr lang="en-US" dirty="0" smtClean="0"/>
              <a:t>The judiciary may review laws passed by Congress and actions of the executive branch to ensure they comply with the Constitution</a:t>
            </a:r>
          </a:p>
          <a:p>
            <a:pPr lvl="1"/>
            <a:r>
              <a:rPr lang="en-US" dirty="0" smtClean="0"/>
              <a:t>If a law or executive action conflicts with the Constitution, the court may strike it down</a:t>
            </a:r>
          </a:p>
          <a:p>
            <a:r>
              <a:rPr lang="en-US" dirty="0" smtClean="0"/>
              <a:t>Impact</a:t>
            </a:r>
          </a:p>
          <a:p>
            <a:pPr lvl="1"/>
            <a:r>
              <a:rPr lang="en-US" dirty="0" smtClean="0"/>
              <a:t>The creation of the judicial review process in the United States</a:t>
            </a:r>
          </a:p>
          <a:p>
            <a:pPr lvl="1"/>
            <a:r>
              <a:rPr lang="en-US" dirty="0" smtClean="0"/>
              <a:t>This was a radical idea at the time, as it places the Court at the center of constitutional interpretation</a:t>
            </a:r>
          </a:p>
        </p:txBody>
      </p:sp>
    </p:spTree>
    <p:extLst>
      <p:ext uri="{BB962C8B-B14F-4D97-AF65-F5344CB8AC3E}">
        <p14:creationId xmlns:p14="http://schemas.microsoft.com/office/powerpoint/2010/main" xmlns="" val="1657358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Loving v. Virginia (1967)</a:t>
            </a:r>
            <a:endParaRPr lang="en-US" dirty="0"/>
          </a:p>
        </p:txBody>
      </p:sp>
      <p:sp>
        <p:nvSpPr>
          <p:cNvPr id="3" name="Content Placeholder 2"/>
          <p:cNvSpPr>
            <a:spLocks noGrp="1"/>
          </p:cNvSpPr>
          <p:nvPr>
            <p:ph idx="1"/>
          </p:nvPr>
        </p:nvSpPr>
        <p:spPr/>
        <p:txBody>
          <a:bodyPr/>
          <a:lstStyle/>
          <a:p>
            <a:r>
              <a:rPr lang="en-US" dirty="0" smtClean="0"/>
              <a:t>Ruling</a:t>
            </a:r>
          </a:p>
          <a:p>
            <a:pPr lvl="1"/>
            <a:r>
              <a:rPr lang="en-US" dirty="0"/>
              <a:t>The Court declared Virginia's anti-miscegenation </a:t>
            </a:r>
            <a:r>
              <a:rPr lang="en-US" dirty="0" smtClean="0"/>
              <a:t>statute (a law stating that people of different races could not marry)unconstitutional</a:t>
            </a:r>
          </a:p>
          <a:p>
            <a:r>
              <a:rPr lang="en-US" dirty="0" smtClean="0"/>
              <a:t>Impact</a:t>
            </a:r>
          </a:p>
          <a:p>
            <a:pPr lvl="1"/>
            <a:r>
              <a:rPr lang="en-US" dirty="0" smtClean="0"/>
              <a:t>It put an end to all race based legal restrictions on marriage in the United States</a:t>
            </a:r>
          </a:p>
          <a:p>
            <a:pPr lvl="1"/>
            <a:r>
              <a:rPr lang="en-US" dirty="0" smtClean="0"/>
              <a:t>It started to articulate the concept that the state can not give effect to private racial prejudices</a:t>
            </a:r>
          </a:p>
          <a:p>
            <a:pPr lvl="1"/>
            <a:r>
              <a:rPr lang="en-US" dirty="0" smtClean="0"/>
              <a:t>It struck a massive blow to white supremacy</a:t>
            </a:r>
            <a:endParaRPr lang="en-US" dirty="0"/>
          </a:p>
        </p:txBody>
      </p:sp>
    </p:spTree>
    <p:extLst>
      <p:ext uri="{BB962C8B-B14F-4D97-AF65-F5344CB8AC3E}">
        <p14:creationId xmlns:p14="http://schemas.microsoft.com/office/powerpoint/2010/main" xmlns="" val="790849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14065"/>
            <a:ext cx="7770813" cy="1429871"/>
          </a:xfrm>
        </p:spPr>
        <p:txBody>
          <a:bodyPr>
            <a:normAutofit fontScale="90000"/>
          </a:bodyPr>
          <a:lstStyle/>
          <a:p>
            <a:r>
              <a:rPr lang="en-US" dirty="0" smtClean="0"/>
              <a:t>Winner: Marbury v. Madison (1803)</a:t>
            </a:r>
            <a:endParaRPr lang="en-US" dirty="0"/>
          </a:p>
        </p:txBody>
      </p:sp>
    </p:spTree>
    <p:extLst>
      <p:ext uri="{BB962C8B-B14F-4D97-AF65-F5344CB8AC3E}">
        <p14:creationId xmlns:p14="http://schemas.microsoft.com/office/powerpoint/2010/main" xmlns="" val="2241442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t>Match 4</a:t>
            </a:r>
            <a:endParaRPr lang="en-US" sz="8800" dirty="0"/>
          </a:p>
        </p:txBody>
      </p:sp>
      <p:pic>
        <p:nvPicPr>
          <p:cNvPr id="5" name="Picture 4"/>
          <p:cNvPicPr>
            <a:picLocks noChangeAspect="1"/>
          </p:cNvPicPr>
          <p:nvPr/>
        </p:nvPicPr>
        <p:blipFill>
          <a:blip r:embed="rId2" cstate="print"/>
          <a:stretch>
            <a:fillRect/>
          </a:stretch>
        </p:blipFill>
        <p:spPr>
          <a:xfrm>
            <a:off x="1157701" y="2523694"/>
            <a:ext cx="6828598" cy="1810613"/>
          </a:xfrm>
          <a:prstGeom prst="rect">
            <a:avLst/>
          </a:prstGeom>
          <a:solidFill>
            <a:schemeClr val="tx1"/>
          </a:solidFill>
        </p:spPr>
      </p:pic>
    </p:spTree>
    <p:extLst>
      <p:ext uri="{BB962C8B-B14F-4D97-AF65-F5344CB8AC3E}">
        <p14:creationId xmlns:p14="http://schemas.microsoft.com/office/powerpoint/2010/main" xmlns="" val="2724715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Hamdi</a:t>
            </a:r>
            <a:r>
              <a:rPr lang="en-US" dirty="0" smtClean="0"/>
              <a:t> v. Rumsfeld (2004) </a:t>
            </a:r>
            <a:endParaRPr lang="en-US" dirty="0"/>
          </a:p>
        </p:txBody>
      </p:sp>
      <p:sp>
        <p:nvSpPr>
          <p:cNvPr id="3" name="Content Placeholder 2"/>
          <p:cNvSpPr>
            <a:spLocks noGrp="1"/>
          </p:cNvSpPr>
          <p:nvPr>
            <p:ph idx="1"/>
          </p:nvPr>
        </p:nvSpPr>
        <p:spPr/>
        <p:txBody>
          <a:bodyPr>
            <a:normAutofit/>
          </a:bodyPr>
          <a:lstStyle/>
          <a:p>
            <a:r>
              <a:rPr lang="en-US" dirty="0" smtClean="0"/>
              <a:t>Ruling</a:t>
            </a:r>
          </a:p>
          <a:p>
            <a:pPr lvl="1"/>
            <a:r>
              <a:rPr lang="en-US" dirty="0" smtClean="0"/>
              <a:t>A U.S. citizen accused of being an enemy combatant has a right to due process of law</a:t>
            </a:r>
          </a:p>
          <a:p>
            <a:pPr lvl="1"/>
            <a:r>
              <a:rPr lang="en-US" dirty="0" smtClean="0"/>
              <a:t>While he does not necessarily have all rights that a criminal defendant would have, he has the right (at the very least) to notice of the charges against him, the right to respond, and the right to be represented by an attorney </a:t>
            </a:r>
          </a:p>
          <a:p>
            <a:r>
              <a:rPr lang="en-US" dirty="0" smtClean="0"/>
              <a:t>Impact</a:t>
            </a:r>
          </a:p>
          <a:p>
            <a:pPr lvl="1"/>
            <a:r>
              <a:rPr lang="en-US" dirty="0" smtClean="0"/>
              <a:t>Rejected government’s assertion that it could hold U.S. citizens indefinitely as enemy combatants without trial</a:t>
            </a:r>
          </a:p>
        </p:txBody>
      </p:sp>
    </p:spTree>
    <p:extLst>
      <p:ext uri="{BB962C8B-B14F-4D97-AF65-F5344CB8AC3E}">
        <p14:creationId xmlns:p14="http://schemas.microsoft.com/office/powerpoint/2010/main" xmlns="" val="544414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59" y="121023"/>
            <a:ext cx="8159154" cy="6377987"/>
          </a:xfrm>
        </p:spPr>
        <p:txBody>
          <a:bodyPr>
            <a:normAutofit/>
          </a:bodyPr>
          <a:lstStyle/>
          <a:p>
            <a:r>
              <a:rPr lang="en-US" dirty="0" smtClean="0"/>
              <a:t>The purpose of this tournament is to pit the top Supreme Court cases (in terms of impact on society) against each other</a:t>
            </a:r>
            <a:endParaRPr lang="en-US" dirty="0"/>
          </a:p>
        </p:txBody>
      </p:sp>
    </p:spTree>
    <p:extLst>
      <p:ext uri="{BB962C8B-B14F-4D97-AF65-F5344CB8AC3E}">
        <p14:creationId xmlns:p14="http://schemas.microsoft.com/office/powerpoint/2010/main" xmlns="" val="2896783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Gideon v. Wainwright (1963)</a:t>
            </a:r>
            <a:endParaRPr lang="en-US" dirty="0"/>
          </a:p>
        </p:txBody>
      </p:sp>
      <p:sp>
        <p:nvSpPr>
          <p:cNvPr id="3" name="Content Placeholder 2"/>
          <p:cNvSpPr>
            <a:spLocks noGrp="1"/>
          </p:cNvSpPr>
          <p:nvPr>
            <p:ph idx="1"/>
          </p:nvPr>
        </p:nvSpPr>
        <p:spPr/>
        <p:txBody>
          <a:bodyPr>
            <a:normAutofit lnSpcReduction="10000"/>
          </a:bodyPr>
          <a:lstStyle/>
          <a:p>
            <a:r>
              <a:rPr lang="en-US" dirty="0" smtClean="0"/>
              <a:t>Ruling</a:t>
            </a:r>
          </a:p>
          <a:p>
            <a:pPr lvl="1"/>
            <a:r>
              <a:rPr lang="en-US" dirty="0"/>
              <a:t>The Sixth Amendment right to counsel is a fundamental right applied to the states via the Fourteenth Amendment's due process </a:t>
            </a:r>
            <a:r>
              <a:rPr lang="en-US" dirty="0" smtClean="0"/>
              <a:t>clause</a:t>
            </a:r>
          </a:p>
          <a:p>
            <a:pPr lvl="1"/>
            <a:r>
              <a:rPr lang="en-US" dirty="0" smtClean="0"/>
              <a:t>The Sixth Amendment requires </a:t>
            </a:r>
            <a:r>
              <a:rPr lang="en-US" dirty="0"/>
              <a:t>that indigent criminal defendants be provided counsel at </a:t>
            </a:r>
            <a:r>
              <a:rPr lang="en-US" dirty="0" smtClean="0"/>
              <a:t>trial</a:t>
            </a:r>
          </a:p>
          <a:p>
            <a:r>
              <a:rPr lang="en-US" dirty="0" smtClean="0"/>
              <a:t>Impact</a:t>
            </a:r>
          </a:p>
          <a:p>
            <a:pPr lvl="1"/>
            <a:r>
              <a:rPr lang="en-US" dirty="0" smtClean="0"/>
              <a:t>Poor people accused of serious crimes are entitled to a lawyer paid for by the state</a:t>
            </a:r>
          </a:p>
          <a:p>
            <a:pPr lvl="2"/>
            <a:r>
              <a:rPr lang="en-US" dirty="0" smtClean="0"/>
              <a:t>The birth of the public defender system</a:t>
            </a:r>
          </a:p>
          <a:p>
            <a:pPr lvl="1"/>
            <a:r>
              <a:rPr lang="en-US" dirty="0" smtClean="0"/>
              <a:t>Adding a measure of “fairness”, or reduction of economic disparity, to the U.S. judicial system</a:t>
            </a:r>
            <a:endParaRPr lang="en-US" dirty="0"/>
          </a:p>
        </p:txBody>
      </p:sp>
    </p:spTree>
    <p:extLst>
      <p:ext uri="{BB962C8B-B14F-4D97-AF65-F5344CB8AC3E}">
        <p14:creationId xmlns:p14="http://schemas.microsoft.com/office/powerpoint/2010/main" xmlns="" val="3284883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94" y="2714065"/>
            <a:ext cx="7770813" cy="1429871"/>
          </a:xfrm>
        </p:spPr>
        <p:txBody>
          <a:bodyPr>
            <a:normAutofit fontScale="90000"/>
          </a:bodyPr>
          <a:lstStyle/>
          <a:p>
            <a:r>
              <a:rPr lang="en-US" dirty="0" smtClean="0"/>
              <a:t>Winner: </a:t>
            </a:r>
            <a:r>
              <a:rPr lang="en-US" dirty="0" err="1" smtClean="0"/>
              <a:t>Hamdi</a:t>
            </a:r>
            <a:r>
              <a:rPr lang="en-US" dirty="0" smtClean="0"/>
              <a:t> v. Rumsfeld (2004) </a:t>
            </a:r>
            <a:endParaRPr lang="en-US" dirty="0"/>
          </a:p>
        </p:txBody>
      </p:sp>
    </p:spTree>
    <p:extLst>
      <p:ext uri="{BB962C8B-B14F-4D97-AF65-F5344CB8AC3E}">
        <p14:creationId xmlns:p14="http://schemas.microsoft.com/office/powerpoint/2010/main" xmlns="" val="1077271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t>Match 5</a:t>
            </a:r>
            <a:endParaRPr lang="en-US" sz="8800" dirty="0"/>
          </a:p>
        </p:txBody>
      </p:sp>
      <p:pic>
        <p:nvPicPr>
          <p:cNvPr id="5" name="Picture 4"/>
          <p:cNvPicPr>
            <a:picLocks noChangeAspect="1"/>
          </p:cNvPicPr>
          <p:nvPr/>
        </p:nvPicPr>
        <p:blipFill>
          <a:blip r:embed="rId2" cstate="print"/>
          <a:stretch>
            <a:fillRect/>
          </a:stretch>
        </p:blipFill>
        <p:spPr>
          <a:xfrm>
            <a:off x="1142419" y="2250900"/>
            <a:ext cx="6859163" cy="2356201"/>
          </a:xfrm>
          <a:prstGeom prst="rect">
            <a:avLst/>
          </a:prstGeom>
          <a:solidFill>
            <a:schemeClr val="tx1"/>
          </a:solidFill>
        </p:spPr>
      </p:pic>
    </p:spTree>
    <p:extLst>
      <p:ext uri="{BB962C8B-B14F-4D97-AF65-F5344CB8AC3E}">
        <p14:creationId xmlns:p14="http://schemas.microsoft.com/office/powerpoint/2010/main" xmlns="" val="342476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Brown v. Board of Education (1954)</a:t>
            </a:r>
            <a:endParaRPr lang="en-US" dirty="0"/>
          </a:p>
        </p:txBody>
      </p:sp>
      <p:sp>
        <p:nvSpPr>
          <p:cNvPr id="3" name="Content Placeholder 2"/>
          <p:cNvSpPr>
            <a:spLocks noGrp="1"/>
          </p:cNvSpPr>
          <p:nvPr>
            <p:ph idx="1"/>
          </p:nvPr>
        </p:nvSpPr>
        <p:spPr/>
        <p:txBody>
          <a:bodyPr>
            <a:normAutofit lnSpcReduction="10000"/>
          </a:bodyPr>
          <a:lstStyle/>
          <a:p>
            <a:r>
              <a:rPr lang="en-US" dirty="0" smtClean="0"/>
              <a:t>Ruling</a:t>
            </a:r>
          </a:p>
          <a:p>
            <a:pPr lvl="1"/>
            <a:r>
              <a:rPr lang="en-US" dirty="0" smtClean="0"/>
              <a:t>Racial segregation </a:t>
            </a:r>
            <a:r>
              <a:rPr lang="en-US" dirty="0"/>
              <a:t>of students in public schools violates the Equal Protection Clause of the Fourteenth Amendment, because separate facilities are inherently </a:t>
            </a:r>
            <a:r>
              <a:rPr lang="en-US" dirty="0" smtClean="0"/>
              <a:t>unequal</a:t>
            </a:r>
          </a:p>
          <a:p>
            <a:r>
              <a:rPr lang="en-US" dirty="0" smtClean="0"/>
              <a:t>Impact</a:t>
            </a:r>
          </a:p>
          <a:p>
            <a:pPr lvl="1"/>
            <a:r>
              <a:rPr lang="en-US" dirty="0" smtClean="0"/>
              <a:t>The reversal of the state-sponsored segregation caused by </a:t>
            </a:r>
            <a:r>
              <a:rPr lang="en-US" dirty="0" err="1" smtClean="0"/>
              <a:t>Plessy</a:t>
            </a:r>
            <a:r>
              <a:rPr lang="en-US" dirty="0" smtClean="0"/>
              <a:t> v. </a:t>
            </a:r>
            <a:r>
              <a:rPr lang="en-US" smtClean="0"/>
              <a:t>Ferguson </a:t>
            </a:r>
            <a:r>
              <a:rPr lang="en-US" dirty="0" smtClean="0"/>
              <a:t>(1896) (holding that separate facilities are constitutional as long as they are equal in quality)</a:t>
            </a:r>
          </a:p>
          <a:p>
            <a:pPr lvl="1"/>
            <a:r>
              <a:rPr lang="en-US" dirty="0" smtClean="0"/>
              <a:t>The beginning of integration in schools and, on a larger plane, the bedrock of the civil rights movement</a:t>
            </a:r>
          </a:p>
          <a:p>
            <a:pPr lvl="1"/>
            <a:r>
              <a:rPr lang="en-US" dirty="0" smtClean="0"/>
              <a:t>Later, in attempting to implement desegregation, courts adopted school bussing, which caused serious social unrest</a:t>
            </a:r>
          </a:p>
        </p:txBody>
      </p:sp>
    </p:spTree>
    <p:extLst>
      <p:ext uri="{BB962C8B-B14F-4D97-AF65-F5344CB8AC3E}">
        <p14:creationId xmlns:p14="http://schemas.microsoft.com/office/powerpoint/2010/main" xmlns="" val="1591233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Grutter</a:t>
            </a:r>
            <a:r>
              <a:rPr lang="en-US" dirty="0" smtClean="0"/>
              <a:t> v. Bollinger (2003)</a:t>
            </a:r>
            <a:endParaRPr lang="en-US" dirty="0"/>
          </a:p>
        </p:txBody>
      </p:sp>
      <p:sp>
        <p:nvSpPr>
          <p:cNvPr id="3" name="Content Placeholder 2"/>
          <p:cNvSpPr>
            <a:spLocks noGrp="1"/>
          </p:cNvSpPr>
          <p:nvPr>
            <p:ph idx="1"/>
          </p:nvPr>
        </p:nvSpPr>
        <p:spPr/>
        <p:txBody>
          <a:bodyPr/>
          <a:lstStyle/>
          <a:p>
            <a:r>
              <a:rPr lang="en-US" dirty="0" smtClean="0"/>
              <a:t>Ruling</a:t>
            </a:r>
          </a:p>
          <a:p>
            <a:pPr lvl="1"/>
            <a:r>
              <a:rPr lang="en-US" dirty="0"/>
              <a:t>University of Michigan Law School admissions program that gave special consideration for being </a:t>
            </a:r>
            <a:r>
              <a:rPr lang="en-US" dirty="0" smtClean="0"/>
              <a:t>in certain </a:t>
            </a:r>
            <a:r>
              <a:rPr lang="en-US" dirty="0"/>
              <a:t>racial </a:t>
            </a:r>
            <a:r>
              <a:rPr lang="en-US" dirty="0" smtClean="0"/>
              <a:t>minorities </a:t>
            </a:r>
            <a:r>
              <a:rPr lang="en-US" dirty="0"/>
              <a:t>did not violate the Fourteenth </a:t>
            </a:r>
            <a:r>
              <a:rPr lang="en-US" dirty="0" smtClean="0"/>
              <a:t>Amendment</a:t>
            </a:r>
          </a:p>
          <a:p>
            <a:pPr lvl="1"/>
            <a:r>
              <a:rPr lang="en-US" dirty="0" smtClean="0"/>
              <a:t>Diversity (at least in education) is a compelling justification for using affirmative action</a:t>
            </a:r>
          </a:p>
          <a:p>
            <a:r>
              <a:rPr lang="en-US" dirty="0" smtClean="0"/>
              <a:t>Impact</a:t>
            </a:r>
          </a:p>
          <a:p>
            <a:pPr lvl="1"/>
            <a:r>
              <a:rPr lang="en-US" dirty="0" smtClean="0"/>
              <a:t>Certain types of affirmative action programs were held to be permissible</a:t>
            </a:r>
          </a:p>
          <a:p>
            <a:pPr lvl="1"/>
            <a:r>
              <a:rPr lang="en-US" dirty="0" smtClean="0"/>
              <a:t>Diversity, as well as remedying past discrimination, was permitted as a justification for affirmative action in education</a:t>
            </a:r>
          </a:p>
        </p:txBody>
      </p:sp>
    </p:spTree>
    <p:extLst>
      <p:ext uri="{BB962C8B-B14F-4D97-AF65-F5344CB8AC3E}">
        <p14:creationId xmlns:p14="http://schemas.microsoft.com/office/powerpoint/2010/main" xmlns="" val="3071883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94" y="2714065"/>
            <a:ext cx="7770813" cy="1429871"/>
          </a:xfrm>
        </p:spPr>
        <p:txBody>
          <a:bodyPr>
            <a:normAutofit fontScale="90000"/>
          </a:bodyPr>
          <a:lstStyle/>
          <a:p>
            <a:r>
              <a:rPr lang="en-US" dirty="0" smtClean="0"/>
              <a:t>Winner: Brown v. Board of Education (1954)</a:t>
            </a:r>
            <a:endParaRPr lang="en-US" dirty="0"/>
          </a:p>
        </p:txBody>
      </p:sp>
    </p:spTree>
    <p:extLst>
      <p:ext uri="{BB962C8B-B14F-4D97-AF65-F5344CB8AC3E}">
        <p14:creationId xmlns:p14="http://schemas.microsoft.com/office/powerpoint/2010/main" xmlns="" val="2507198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t>Match 6</a:t>
            </a:r>
            <a:endParaRPr lang="en-US" sz="8800" dirty="0"/>
          </a:p>
        </p:txBody>
      </p:sp>
      <p:pic>
        <p:nvPicPr>
          <p:cNvPr id="5" name="Picture 4"/>
          <p:cNvPicPr>
            <a:picLocks noChangeAspect="1"/>
          </p:cNvPicPr>
          <p:nvPr/>
        </p:nvPicPr>
        <p:blipFill>
          <a:blip r:embed="rId2" cstate="print"/>
          <a:stretch>
            <a:fillRect/>
          </a:stretch>
        </p:blipFill>
        <p:spPr>
          <a:xfrm>
            <a:off x="1139559" y="2511936"/>
            <a:ext cx="6864883" cy="1834129"/>
          </a:xfrm>
          <a:prstGeom prst="rect">
            <a:avLst/>
          </a:prstGeom>
          <a:solidFill>
            <a:schemeClr val="tx1"/>
          </a:solidFill>
        </p:spPr>
      </p:pic>
    </p:spTree>
    <p:extLst>
      <p:ext uri="{BB962C8B-B14F-4D97-AF65-F5344CB8AC3E}">
        <p14:creationId xmlns:p14="http://schemas.microsoft.com/office/powerpoint/2010/main" xmlns="" val="3496402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Baker v. Carr (1962)</a:t>
            </a:r>
            <a:endParaRPr lang="en-US" dirty="0"/>
          </a:p>
        </p:txBody>
      </p:sp>
      <p:sp>
        <p:nvSpPr>
          <p:cNvPr id="3" name="Content Placeholder 2"/>
          <p:cNvSpPr>
            <a:spLocks noGrp="1"/>
          </p:cNvSpPr>
          <p:nvPr>
            <p:ph idx="1"/>
          </p:nvPr>
        </p:nvSpPr>
        <p:spPr/>
        <p:txBody>
          <a:bodyPr/>
          <a:lstStyle/>
          <a:p>
            <a:r>
              <a:rPr lang="en-US" dirty="0" smtClean="0"/>
              <a:t>Ruling</a:t>
            </a:r>
          </a:p>
          <a:p>
            <a:pPr lvl="1"/>
            <a:r>
              <a:rPr lang="en-US" dirty="0"/>
              <a:t>The redistricting of state legislative districts is not a </a:t>
            </a:r>
            <a:r>
              <a:rPr lang="en-US" dirty="0" smtClean="0"/>
              <a:t>“political question”, </a:t>
            </a:r>
            <a:r>
              <a:rPr lang="en-US" dirty="0"/>
              <a:t>and thus is justiciable by the federal </a:t>
            </a:r>
            <a:r>
              <a:rPr lang="en-US" dirty="0" smtClean="0"/>
              <a:t>courts</a:t>
            </a:r>
          </a:p>
          <a:p>
            <a:r>
              <a:rPr lang="en-US" dirty="0" smtClean="0"/>
              <a:t>Impact</a:t>
            </a:r>
          </a:p>
          <a:p>
            <a:pPr lvl="1"/>
            <a:r>
              <a:rPr lang="en-US" dirty="0" smtClean="0"/>
              <a:t>Federal courts became involved in the reapportionment process, as they can intervene and decide in cases regarding state legislative districts</a:t>
            </a:r>
          </a:p>
          <a:p>
            <a:pPr lvl="1"/>
            <a:r>
              <a:rPr lang="en-US" dirty="0" smtClean="0"/>
              <a:t>Articulated a set of factors to distinguish non-justiciable “political questions” from cases subject to judicial review</a:t>
            </a:r>
          </a:p>
        </p:txBody>
      </p:sp>
    </p:spTree>
    <p:extLst>
      <p:ext uri="{BB962C8B-B14F-4D97-AF65-F5344CB8AC3E}">
        <p14:creationId xmlns:p14="http://schemas.microsoft.com/office/powerpoint/2010/main" xmlns="" val="1802187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Buckley v. </a:t>
            </a:r>
            <a:r>
              <a:rPr lang="en-US" dirty="0" err="1" smtClean="0"/>
              <a:t>Valeo</a:t>
            </a:r>
            <a:r>
              <a:rPr lang="en-US" dirty="0" smtClean="0"/>
              <a:t> (1976)</a:t>
            </a:r>
            <a:endParaRPr lang="en-US" dirty="0"/>
          </a:p>
        </p:txBody>
      </p:sp>
      <p:sp>
        <p:nvSpPr>
          <p:cNvPr id="3" name="Content Placeholder 2"/>
          <p:cNvSpPr>
            <a:spLocks noGrp="1"/>
          </p:cNvSpPr>
          <p:nvPr>
            <p:ph idx="1"/>
          </p:nvPr>
        </p:nvSpPr>
        <p:spPr/>
        <p:txBody>
          <a:bodyPr/>
          <a:lstStyle/>
          <a:p>
            <a:r>
              <a:rPr lang="en-US" dirty="0" smtClean="0"/>
              <a:t>Ruling</a:t>
            </a:r>
          </a:p>
          <a:p>
            <a:pPr lvl="1"/>
            <a:r>
              <a:rPr lang="en-US" dirty="0"/>
              <a:t>The Court </a:t>
            </a:r>
            <a:r>
              <a:rPr lang="en-US" dirty="0" smtClean="0"/>
              <a:t>held that giving money to political campaigns is a form of speech protected by the First Amendment</a:t>
            </a:r>
          </a:p>
          <a:p>
            <a:pPr lvl="1"/>
            <a:r>
              <a:rPr lang="en-US" dirty="0" smtClean="0"/>
              <a:t>Held that limits </a:t>
            </a:r>
            <a:r>
              <a:rPr lang="en-US" dirty="0"/>
              <a:t>on campaign contributions </a:t>
            </a:r>
            <a:r>
              <a:rPr lang="en-US" dirty="0" smtClean="0"/>
              <a:t>are permissible only to prevent corruption and appearance of corruption</a:t>
            </a:r>
          </a:p>
          <a:p>
            <a:pPr lvl="1"/>
            <a:r>
              <a:rPr lang="en-US" dirty="0" smtClean="0"/>
              <a:t>Upheld law requiring disclosure of campaign contributions</a:t>
            </a:r>
          </a:p>
          <a:p>
            <a:r>
              <a:rPr lang="en-US" dirty="0" smtClean="0"/>
              <a:t>Impact</a:t>
            </a:r>
          </a:p>
          <a:p>
            <a:pPr lvl="1"/>
            <a:r>
              <a:rPr lang="en-US" dirty="0" smtClean="0"/>
              <a:t>Precludes most types of campaign finance regulations as </a:t>
            </a:r>
            <a:r>
              <a:rPr lang="en-US" dirty="0" err="1" smtClean="0"/>
              <a:t>violative</a:t>
            </a:r>
            <a:r>
              <a:rPr lang="en-US" dirty="0" smtClean="0"/>
              <a:t> of First Amendment’s free speech guarantee</a:t>
            </a:r>
          </a:p>
          <a:p>
            <a:pPr lvl="1"/>
            <a:r>
              <a:rPr lang="en-US" dirty="0" smtClean="0"/>
              <a:t>Permits disclosure requirements </a:t>
            </a:r>
            <a:endParaRPr lang="en-US" dirty="0"/>
          </a:p>
        </p:txBody>
      </p:sp>
    </p:spTree>
    <p:extLst>
      <p:ext uri="{BB962C8B-B14F-4D97-AF65-F5344CB8AC3E}">
        <p14:creationId xmlns:p14="http://schemas.microsoft.com/office/powerpoint/2010/main" xmlns="" val="2039832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14065"/>
            <a:ext cx="7770813" cy="1429871"/>
          </a:xfrm>
        </p:spPr>
        <p:txBody>
          <a:bodyPr/>
          <a:lstStyle/>
          <a:p>
            <a:r>
              <a:rPr lang="en-US" dirty="0" smtClean="0"/>
              <a:t>Winner: Baker v. Carr (1962)</a:t>
            </a:r>
            <a:endParaRPr lang="en-US" dirty="0"/>
          </a:p>
        </p:txBody>
      </p:sp>
    </p:spTree>
    <p:extLst>
      <p:ext uri="{BB962C8B-B14F-4D97-AF65-F5344CB8AC3E}">
        <p14:creationId xmlns:p14="http://schemas.microsoft.com/office/powerpoint/2010/main" xmlns="" val="324945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244" y="1270053"/>
            <a:ext cx="3635755" cy="3638529"/>
          </a:xfrm>
          <a:solidFill>
            <a:schemeClr val="accent1"/>
          </a:solidFill>
        </p:spPr>
        <p:txBody>
          <a:bodyPr>
            <a:normAutofit/>
          </a:bodyPr>
          <a:lstStyle/>
          <a:p>
            <a:r>
              <a:rPr lang="en-US" dirty="0" smtClean="0"/>
              <a:t>Matchups in the Round of 32</a:t>
            </a:r>
            <a:endParaRPr lang="en-US" dirty="0"/>
          </a:p>
        </p:txBody>
      </p:sp>
      <p:pic>
        <p:nvPicPr>
          <p:cNvPr id="8" name="Picture 7" descr="Round of 32.pdf"/>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1"/>
            <a:ext cx="5508244" cy="7128315"/>
          </a:xfrm>
          <a:prstGeom prst="rect">
            <a:avLst/>
          </a:prstGeom>
          <a:solidFill>
            <a:schemeClr val="tx1"/>
          </a:solidFill>
        </p:spPr>
      </p:pic>
      <p:sp>
        <p:nvSpPr>
          <p:cNvPr id="9" name="Rectangle 8"/>
          <p:cNvSpPr/>
          <p:nvPr/>
        </p:nvSpPr>
        <p:spPr>
          <a:xfrm>
            <a:off x="777969" y="194513"/>
            <a:ext cx="2070772" cy="6663487"/>
          </a:xfrm>
          <a:prstGeom prst="rect">
            <a:avLst/>
          </a:prstGeom>
          <a:solidFill>
            <a:schemeClr val="accent1">
              <a:alpha val="1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44281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t>Match 7</a:t>
            </a:r>
            <a:endParaRPr lang="en-US" sz="8800" dirty="0"/>
          </a:p>
        </p:txBody>
      </p:sp>
      <p:pic>
        <p:nvPicPr>
          <p:cNvPr id="5" name="Picture 4"/>
          <p:cNvPicPr>
            <a:picLocks noChangeAspect="1"/>
          </p:cNvPicPr>
          <p:nvPr/>
        </p:nvPicPr>
        <p:blipFill>
          <a:blip r:embed="rId2" cstate="print"/>
          <a:stretch>
            <a:fillRect/>
          </a:stretch>
        </p:blipFill>
        <p:spPr>
          <a:xfrm>
            <a:off x="1156729" y="2511465"/>
            <a:ext cx="6830542" cy="1835071"/>
          </a:xfrm>
          <a:prstGeom prst="rect">
            <a:avLst/>
          </a:prstGeom>
          <a:solidFill>
            <a:schemeClr val="tx1"/>
          </a:solidFill>
        </p:spPr>
      </p:pic>
    </p:spTree>
    <p:extLst>
      <p:ext uri="{BB962C8B-B14F-4D97-AF65-F5344CB8AC3E}">
        <p14:creationId xmlns:p14="http://schemas.microsoft.com/office/powerpoint/2010/main" xmlns="" val="27433283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Lawrence v. Texas (2003)</a:t>
            </a:r>
            <a:endParaRPr lang="en-US" dirty="0"/>
          </a:p>
        </p:txBody>
      </p:sp>
      <p:sp>
        <p:nvSpPr>
          <p:cNvPr id="3" name="Content Placeholder 2"/>
          <p:cNvSpPr>
            <a:spLocks noGrp="1"/>
          </p:cNvSpPr>
          <p:nvPr>
            <p:ph idx="1"/>
          </p:nvPr>
        </p:nvSpPr>
        <p:spPr/>
        <p:txBody>
          <a:bodyPr>
            <a:normAutofit lnSpcReduction="10000"/>
          </a:bodyPr>
          <a:lstStyle/>
          <a:p>
            <a:r>
              <a:rPr lang="en-US" dirty="0" smtClean="0"/>
              <a:t>Ruling</a:t>
            </a:r>
          </a:p>
          <a:p>
            <a:pPr lvl="1"/>
            <a:r>
              <a:rPr lang="en-US" dirty="0"/>
              <a:t>A Texas law </a:t>
            </a:r>
            <a:r>
              <a:rPr lang="en-US" dirty="0" smtClean="0"/>
              <a:t>criminalizing consensual </a:t>
            </a:r>
            <a:r>
              <a:rPr lang="en-US" dirty="0"/>
              <a:t>adult homosexual intercourse </a:t>
            </a:r>
            <a:r>
              <a:rPr lang="en-US" dirty="0" smtClean="0"/>
              <a:t>violated liberty interests protected by the Fourteenth </a:t>
            </a:r>
            <a:r>
              <a:rPr lang="en-US" dirty="0"/>
              <a:t>A</a:t>
            </a:r>
            <a:r>
              <a:rPr lang="en-US" dirty="0" smtClean="0"/>
              <a:t>mendment</a:t>
            </a:r>
            <a:endParaRPr lang="en-US" dirty="0"/>
          </a:p>
          <a:p>
            <a:r>
              <a:rPr lang="en-US" dirty="0" smtClean="0"/>
              <a:t>Impact</a:t>
            </a:r>
          </a:p>
          <a:p>
            <a:pPr lvl="1"/>
            <a:r>
              <a:rPr lang="en-US" dirty="0" smtClean="0"/>
              <a:t>Arguably protects right to engage in private, adult, consensual sexual relations.</a:t>
            </a:r>
          </a:p>
          <a:p>
            <a:pPr lvl="1"/>
            <a:r>
              <a:rPr lang="en-US" dirty="0" smtClean="0"/>
              <a:t>Overturned previous precedent of Bowers v. Hardwick (1986), which held that states could criminalize same-sex sexuality</a:t>
            </a:r>
          </a:p>
          <a:p>
            <a:pPr lvl="1"/>
            <a:r>
              <a:rPr lang="en-US" dirty="0" smtClean="0"/>
              <a:t>A massive win for the gay rights movement and it created hope that subsequent wins (including, possibly, mandatory recognition of gay marriage) could be possible</a:t>
            </a:r>
          </a:p>
        </p:txBody>
      </p:sp>
    </p:spTree>
    <p:extLst>
      <p:ext uri="{BB962C8B-B14F-4D97-AF65-F5344CB8AC3E}">
        <p14:creationId xmlns:p14="http://schemas.microsoft.com/office/powerpoint/2010/main" xmlns="" val="1053346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Miranda v. Arizona (1966)</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Ruling</a:t>
            </a:r>
          </a:p>
          <a:p>
            <a:pPr lvl="1"/>
            <a:r>
              <a:rPr lang="en-US" dirty="0"/>
              <a:t>The Fifth Amendment privilege against self-incrimination requires law enforcement officials to advise a suspect interrogated in custody of his rights to remain silent and to obtain an </a:t>
            </a:r>
            <a:r>
              <a:rPr lang="en-US" dirty="0" smtClean="0"/>
              <a:t>attorney</a:t>
            </a:r>
          </a:p>
          <a:p>
            <a:r>
              <a:rPr lang="en-US" dirty="0" smtClean="0"/>
              <a:t>Impact</a:t>
            </a:r>
          </a:p>
          <a:p>
            <a:pPr lvl="1"/>
            <a:r>
              <a:rPr lang="en-US" dirty="0" smtClean="0"/>
              <a:t>Statements made by a defendant in police custody under interrogation may only be used in court if the defendant has been made aware of his right to remain silent and to obtain an attorney prior to interrogation</a:t>
            </a:r>
            <a:endParaRPr lang="en-US" dirty="0"/>
          </a:p>
          <a:p>
            <a:pPr lvl="1"/>
            <a:r>
              <a:rPr lang="en-US" dirty="0" smtClean="0"/>
              <a:t>Beginning of the formal warning, “the right to remain silent and to obtain an attorney”, given by police officers in the U.S.</a:t>
            </a:r>
          </a:p>
          <a:p>
            <a:pPr lvl="1"/>
            <a:r>
              <a:rPr lang="en-US" dirty="0" smtClean="0"/>
              <a:t>Raised question of proper remedy for failure to provide warnings, including exclusion of otherwise relevant evidence (the “Exclusionary Rule”)</a:t>
            </a:r>
          </a:p>
        </p:txBody>
      </p:sp>
    </p:spTree>
    <p:extLst>
      <p:ext uri="{BB962C8B-B14F-4D97-AF65-F5344CB8AC3E}">
        <p14:creationId xmlns:p14="http://schemas.microsoft.com/office/powerpoint/2010/main" xmlns="" val="12541613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14065"/>
            <a:ext cx="7770813" cy="1429871"/>
          </a:xfrm>
        </p:spPr>
        <p:txBody>
          <a:bodyPr>
            <a:normAutofit fontScale="90000"/>
          </a:bodyPr>
          <a:lstStyle/>
          <a:p>
            <a:r>
              <a:rPr lang="en-US" dirty="0" smtClean="0"/>
              <a:t>Winner: Miranda v. Arizona (1966)</a:t>
            </a:r>
            <a:endParaRPr lang="en-US" dirty="0"/>
          </a:p>
        </p:txBody>
      </p:sp>
    </p:spTree>
    <p:extLst>
      <p:ext uri="{BB962C8B-B14F-4D97-AF65-F5344CB8AC3E}">
        <p14:creationId xmlns:p14="http://schemas.microsoft.com/office/powerpoint/2010/main" xmlns="" val="267993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t>Match 8</a:t>
            </a:r>
            <a:endParaRPr lang="en-US" sz="8800" dirty="0"/>
          </a:p>
        </p:txBody>
      </p:sp>
      <p:pic>
        <p:nvPicPr>
          <p:cNvPr id="6" name="Picture 5"/>
          <p:cNvPicPr>
            <a:picLocks noChangeAspect="1"/>
          </p:cNvPicPr>
          <p:nvPr/>
        </p:nvPicPr>
        <p:blipFill>
          <a:blip r:embed="rId2" cstate="print"/>
          <a:stretch>
            <a:fillRect/>
          </a:stretch>
        </p:blipFill>
        <p:spPr>
          <a:xfrm>
            <a:off x="1121707" y="2084401"/>
            <a:ext cx="6900586" cy="2689199"/>
          </a:xfrm>
          <a:prstGeom prst="rect">
            <a:avLst/>
          </a:prstGeom>
          <a:solidFill>
            <a:schemeClr val="tx1"/>
          </a:solidFill>
        </p:spPr>
      </p:pic>
    </p:spTree>
    <p:extLst>
      <p:ext uri="{BB962C8B-B14F-4D97-AF65-F5344CB8AC3E}">
        <p14:creationId xmlns:p14="http://schemas.microsoft.com/office/powerpoint/2010/main" xmlns="" val="20946666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Youngstown Sheet &amp; Tube Co. v.  Sawyer (1952)</a:t>
            </a:r>
            <a:endParaRPr lang="en-US" dirty="0"/>
          </a:p>
        </p:txBody>
      </p:sp>
      <p:sp>
        <p:nvSpPr>
          <p:cNvPr id="3" name="Content Placeholder 2"/>
          <p:cNvSpPr>
            <a:spLocks noGrp="1"/>
          </p:cNvSpPr>
          <p:nvPr>
            <p:ph idx="1"/>
          </p:nvPr>
        </p:nvSpPr>
        <p:spPr/>
        <p:txBody>
          <a:bodyPr>
            <a:normAutofit/>
          </a:bodyPr>
          <a:lstStyle/>
          <a:p>
            <a:r>
              <a:rPr lang="en-US" dirty="0" smtClean="0"/>
              <a:t>Holding</a:t>
            </a:r>
          </a:p>
          <a:p>
            <a:pPr lvl="1"/>
            <a:r>
              <a:rPr lang="en-US" dirty="0"/>
              <a:t>The President did not have the inherent authority to seize private </a:t>
            </a:r>
            <a:r>
              <a:rPr lang="en-US" dirty="0" smtClean="0"/>
              <a:t>property, even as part of a war effort, at least where Congress seems to have prohibited the act in question. </a:t>
            </a:r>
          </a:p>
          <a:p>
            <a:r>
              <a:rPr lang="en-US" dirty="0" smtClean="0"/>
              <a:t>Impact</a:t>
            </a:r>
          </a:p>
          <a:p>
            <a:pPr lvl="1"/>
            <a:r>
              <a:rPr lang="en-US" dirty="0" smtClean="0"/>
              <a:t>It limited the President’s authority to act without clear constitutional authority, at least contrary to Congress’s will</a:t>
            </a:r>
          </a:p>
          <a:p>
            <a:pPr lvl="1"/>
            <a:r>
              <a:rPr lang="en-US" dirty="0" smtClean="0"/>
              <a:t>One of the few times the Court has stood up to the President during war</a:t>
            </a:r>
            <a:endParaRPr lang="en-US" dirty="0"/>
          </a:p>
        </p:txBody>
      </p:sp>
    </p:spTree>
    <p:extLst>
      <p:ext uri="{BB962C8B-B14F-4D97-AF65-F5344CB8AC3E}">
        <p14:creationId xmlns:p14="http://schemas.microsoft.com/office/powerpoint/2010/main" xmlns="" val="698864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York Times v. Sullivan (1964)</a:t>
            </a:r>
            <a:endParaRPr lang="en-US" dirty="0"/>
          </a:p>
        </p:txBody>
      </p:sp>
      <p:sp>
        <p:nvSpPr>
          <p:cNvPr id="3" name="Content Placeholder 2"/>
          <p:cNvSpPr>
            <a:spLocks noGrp="1"/>
          </p:cNvSpPr>
          <p:nvPr>
            <p:ph idx="1"/>
          </p:nvPr>
        </p:nvSpPr>
        <p:spPr/>
        <p:txBody>
          <a:bodyPr>
            <a:normAutofit lnSpcReduction="10000"/>
          </a:bodyPr>
          <a:lstStyle/>
          <a:p>
            <a:r>
              <a:rPr lang="en-US" dirty="0" smtClean="0"/>
              <a:t>Ruling</a:t>
            </a:r>
          </a:p>
          <a:p>
            <a:pPr lvl="1"/>
            <a:r>
              <a:rPr lang="en-US" dirty="0"/>
              <a:t>The First </a:t>
            </a:r>
            <a:r>
              <a:rPr lang="en-US" dirty="0" smtClean="0"/>
              <a:t>Amendment protected </a:t>
            </a:r>
            <a:r>
              <a:rPr lang="en-US" dirty="0"/>
              <a:t>a newspaper from being sued for libel in state court for making false defamatory statements about the official conduct of a public official, because the statements were not made with knowing or reckless disregard for the </a:t>
            </a:r>
            <a:r>
              <a:rPr lang="en-US" dirty="0" smtClean="0"/>
              <a:t>truth</a:t>
            </a:r>
          </a:p>
          <a:p>
            <a:r>
              <a:rPr lang="en-US" dirty="0" smtClean="0"/>
              <a:t>Impact</a:t>
            </a:r>
          </a:p>
          <a:p>
            <a:pPr lvl="1"/>
            <a:r>
              <a:rPr lang="en-US" dirty="0" smtClean="0"/>
              <a:t>Extension of </a:t>
            </a:r>
            <a:r>
              <a:rPr lang="en-US" dirty="0"/>
              <a:t>F</a:t>
            </a:r>
            <a:r>
              <a:rPr lang="en-US" dirty="0" smtClean="0"/>
              <a:t>irst Amendment “free speech” rights, in this specific instance for newspapers</a:t>
            </a:r>
          </a:p>
          <a:p>
            <a:pPr lvl="1"/>
            <a:r>
              <a:rPr lang="en-US" dirty="0" smtClean="0"/>
              <a:t>Proof of falsity is not enough to punish a speaker who was discussing matters of public concern (in this case, journalists).  Someone hurt by the speech must also prove an additional element: “reckless disregard”</a:t>
            </a:r>
          </a:p>
        </p:txBody>
      </p:sp>
    </p:spTree>
    <p:extLst>
      <p:ext uri="{BB962C8B-B14F-4D97-AF65-F5344CB8AC3E}">
        <p14:creationId xmlns:p14="http://schemas.microsoft.com/office/powerpoint/2010/main" xmlns="" val="39603433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14065"/>
            <a:ext cx="7770813" cy="1429871"/>
          </a:xfrm>
        </p:spPr>
        <p:txBody>
          <a:bodyPr>
            <a:normAutofit fontScale="90000"/>
          </a:bodyPr>
          <a:lstStyle/>
          <a:p>
            <a:r>
              <a:rPr lang="en-US" dirty="0" smtClean="0"/>
              <a:t>Winner: </a:t>
            </a:r>
            <a:r>
              <a:rPr lang="en-US" dirty="0"/>
              <a:t>Youngstown Sheet &amp; Tube Co. v.  Sawyer (1952)</a:t>
            </a:r>
          </a:p>
        </p:txBody>
      </p:sp>
    </p:spTree>
    <p:extLst>
      <p:ext uri="{BB962C8B-B14F-4D97-AF65-F5344CB8AC3E}">
        <p14:creationId xmlns:p14="http://schemas.microsoft.com/office/powerpoint/2010/main" xmlns="" val="20997413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7908" y="2714065"/>
            <a:ext cx="3046092" cy="1429871"/>
          </a:xfrm>
          <a:solidFill>
            <a:schemeClr val="accent1"/>
          </a:solidFill>
        </p:spPr>
        <p:txBody>
          <a:bodyPr/>
          <a:lstStyle/>
          <a:p>
            <a:r>
              <a:rPr lang="en-US" dirty="0" smtClean="0"/>
              <a:t>Elite 8</a:t>
            </a:r>
            <a:endParaRPr lang="en-US" dirty="0"/>
          </a:p>
        </p:txBody>
      </p:sp>
      <p:pic>
        <p:nvPicPr>
          <p:cNvPr id="4" name="Picture 3" descr="Elite 8.pdf"/>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516704"/>
            <a:ext cx="6097907" cy="7891409"/>
          </a:xfrm>
          <a:prstGeom prst="rect">
            <a:avLst/>
          </a:prstGeom>
          <a:solidFill>
            <a:schemeClr val="tx1"/>
          </a:solidFill>
        </p:spPr>
      </p:pic>
      <p:sp>
        <p:nvSpPr>
          <p:cNvPr id="5" name="Rectangle 4"/>
          <p:cNvSpPr/>
          <p:nvPr/>
        </p:nvSpPr>
        <p:spPr>
          <a:xfrm>
            <a:off x="3375014" y="0"/>
            <a:ext cx="1189836" cy="6858000"/>
          </a:xfrm>
          <a:prstGeom prst="rect">
            <a:avLst/>
          </a:prstGeom>
          <a:solidFill>
            <a:schemeClr val="accent1">
              <a:alpha val="2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86079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Quarterfinals Game 1</a:t>
            </a:r>
            <a:endParaRPr lang="en-US" sz="6000" dirty="0"/>
          </a:p>
        </p:txBody>
      </p:sp>
      <p:pic>
        <p:nvPicPr>
          <p:cNvPr id="4" name="Picture 3"/>
          <p:cNvPicPr>
            <a:picLocks noChangeAspect="1"/>
          </p:cNvPicPr>
          <p:nvPr/>
        </p:nvPicPr>
        <p:blipFill>
          <a:blip r:embed="rId2" cstate="print"/>
          <a:stretch>
            <a:fillRect/>
          </a:stretch>
        </p:blipFill>
        <p:spPr>
          <a:xfrm>
            <a:off x="1374387" y="1582491"/>
            <a:ext cx="6395227" cy="3693018"/>
          </a:xfrm>
          <a:prstGeom prst="rect">
            <a:avLst/>
          </a:prstGeom>
          <a:solidFill>
            <a:schemeClr val="tx1"/>
          </a:solidFill>
        </p:spPr>
      </p:pic>
    </p:spTree>
    <p:extLst>
      <p:ext uri="{BB962C8B-B14F-4D97-AF65-F5344CB8AC3E}">
        <p14:creationId xmlns:p14="http://schemas.microsoft.com/office/powerpoint/2010/main" xmlns="" val="2313431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way the bracket works:</a:t>
            </a:r>
            <a:endParaRPr lang="en-US" dirty="0"/>
          </a:p>
        </p:txBody>
      </p:sp>
      <p:sp>
        <p:nvSpPr>
          <p:cNvPr id="3" name="Content Placeholder 2"/>
          <p:cNvSpPr>
            <a:spLocks noGrp="1"/>
          </p:cNvSpPr>
          <p:nvPr>
            <p:ph idx="1"/>
          </p:nvPr>
        </p:nvSpPr>
        <p:spPr>
          <a:xfrm>
            <a:off x="685800" y="1869141"/>
            <a:ext cx="7770813" cy="4126424"/>
          </a:xfrm>
        </p:spPr>
        <p:txBody>
          <a:bodyPr>
            <a:normAutofit fontScale="92500" lnSpcReduction="20000"/>
          </a:bodyPr>
          <a:lstStyle/>
          <a:p>
            <a:pPr>
              <a:buFont typeface="Wingdings" charset="2"/>
              <a:buChar char="Ø"/>
            </a:pPr>
            <a:r>
              <a:rPr lang="en-US" sz="2800" dirty="0" smtClean="0"/>
              <a:t>For </a:t>
            </a:r>
            <a:r>
              <a:rPr lang="en-US" sz="2800" dirty="0"/>
              <a:t>the purposes of this </a:t>
            </a:r>
            <a:r>
              <a:rPr lang="en-US" sz="2800" dirty="0" smtClean="0"/>
              <a:t>presentation </a:t>
            </a:r>
            <a:r>
              <a:rPr lang="en-US" sz="2800" dirty="0"/>
              <a:t>(mainly due to efficiency purposes)  the winners of the round of 32 will be automatically </a:t>
            </a:r>
            <a:r>
              <a:rPr lang="en-US" sz="2800" dirty="0" smtClean="0"/>
              <a:t>given</a:t>
            </a:r>
          </a:p>
          <a:p>
            <a:pPr>
              <a:buFont typeface="Wingdings" charset="2"/>
              <a:buChar char="Ø"/>
            </a:pPr>
            <a:r>
              <a:rPr lang="en-US" sz="2800" dirty="0" smtClean="0"/>
              <a:t>In the following rounds, each match will be discussed prior to determining the case which continues to the next round</a:t>
            </a:r>
          </a:p>
          <a:p>
            <a:pPr>
              <a:buFont typeface="Wingdings" charset="2"/>
              <a:buChar char="Ø"/>
            </a:pPr>
            <a:r>
              <a:rPr lang="en-US" sz="2800" dirty="0" smtClean="0"/>
              <a:t>These matches will begin with an overview of each case, followed by a brief period for class discussion, and conclude with the announcement of which case advances</a:t>
            </a:r>
            <a:endParaRPr lang="en-US" sz="2800" dirty="0"/>
          </a:p>
        </p:txBody>
      </p:sp>
    </p:spTree>
    <p:extLst>
      <p:ext uri="{BB962C8B-B14F-4D97-AF65-F5344CB8AC3E}">
        <p14:creationId xmlns:p14="http://schemas.microsoft.com/office/powerpoint/2010/main" xmlns="" val="2311203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14065"/>
            <a:ext cx="7770813" cy="1429871"/>
          </a:xfrm>
        </p:spPr>
        <p:txBody>
          <a:bodyPr/>
          <a:lstStyle/>
          <a:p>
            <a:r>
              <a:rPr lang="en-US" dirty="0" smtClean="0"/>
              <a:t>Winner: Roe v. Wade (1973)</a:t>
            </a:r>
            <a:endParaRPr lang="en-US" dirty="0"/>
          </a:p>
        </p:txBody>
      </p:sp>
    </p:spTree>
    <p:extLst>
      <p:ext uri="{BB962C8B-B14F-4D97-AF65-F5344CB8AC3E}">
        <p14:creationId xmlns:p14="http://schemas.microsoft.com/office/powerpoint/2010/main" xmlns="" val="9192819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Quarterfinals Game </a:t>
            </a:r>
            <a:r>
              <a:rPr lang="en-US" sz="6000" dirty="0" smtClean="0"/>
              <a:t>2</a:t>
            </a:r>
            <a:endParaRPr lang="en-US" sz="6000" dirty="0"/>
          </a:p>
        </p:txBody>
      </p:sp>
      <p:pic>
        <p:nvPicPr>
          <p:cNvPr id="4" name="Picture 3"/>
          <p:cNvPicPr>
            <a:picLocks noChangeAspect="1"/>
          </p:cNvPicPr>
          <p:nvPr/>
        </p:nvPicPr>
        <p:blipFill>
          <a:blip r:embed="rId2" cstate="print"/>
          <a:stretch>
            <a:fillRect/>
          </a:stretch>
        </p:blipFill>
        <p:spPr>
          <a:xfrm>
            <a:off x="1374349" y="1604988"/>
            <a:ext cx="6395302" cy="3648025"/>
          </a:xfrm>
          <a:prstGeom prst="rect">
            <a:avLst/>
          </a:prstGeom>
          <a:solidFill>
            <a:schemeClr val="tx1"/>
          </a:solidFill>
        </p:spPr>
      </p:pic>
    </p:spTree>
    <p:extLst>
      <p:ext uri="{BB962C8B-B14F-4D97-AF65-F5344CB8AC3E}">
        <p14:creationId xmlns:p14="http://schemas.microsoft.com/office/powerpoint/2010/main" xmlns="" val="24811695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14065"/>
            <a:ext cx="7770813" cy="1429871"/>
          </a:xfrm>
        </p:spPr>
        <p:txBody>
          <a:bodyPr>
            <a:normAutofit fontScale="90000"/>
          </a:bodyPr>
          <a:lstStyle/>
          <a:p>
            <a:r>
              <a:rPr lang="en-US" dirty="0" smtClean="0"/>
              <a:t>Winner: Marbury v. Madison (1803)</a:t>
            </a:r>
            <a:endParaRPr lang="en-US" dirty="0"/>
          </a:p>
        </p:txBody>
      </p:sp>
    </p:spTree>
    <p:extLst>
      <p:ext uri="{BB962C8B-B14F-4D97-AF65-F5344CB8AC3E}">
        <p14:creationId xmlns:p14="http://schemas.microsoft.com/office/powerpoint/2010/main" xmlns="" val="13898744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Quarterfinals Game </a:t>
            </a:r>
            <a:r>
              <a:rPr lang="en-US" sz="6000" dirty="0" smtClean="0"/>
              <a:t>3</a:t>
            </a:r>
            <a:endParaRPr lang="en-US" sz="6000" dirty="0"/>
          </a:p>
        </p:txBody>
      </p:sp>
      <p:pic>
        <p:nvPicPr>
          <p:cNvPr id="4" name="Picture 3"/>
          <p:cNvPicPr>
            <a:picLocks noChangeAspect="1"/>
          </p:cNvPicPr>
          <p:nvPr/>
        </p:nvPicPr>
        <p:blipFill>
          <a:blip r:embed="rId2" cstate="print"/>
          <a:stretch>
            <a:fillRect/>
          </a:stretch>
        </p:blipFill>
        <p:spPr>
          <a:xfrm>
            <a:off x="1358065" y="1630995"/>
            <a:ext cx="6427870" cy="3596011"/>
          </a:xfrm>
          <a:prstGeom prst="rect">
            <a:avLst/>
          </a:prstGeom>
          <a:solidFill>
            <a:schemeClr val="tx1"/>
          </a:solidFill>
        </p:spPr>
      </p:pic>
    </p:spTree>
    <p:extLst>
      <p:ext uri="{BB962C8B-B14F-4D97-AF65-F5344CB8AC3E}">
        <p14:creationId xmlns:p14="http://schemas.microsoft.com/office/powerpoint/2010/main" xmlns="" val="12378757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14065"/>
            <a:ext cx="7770813" cy="1429871"/>
          </a:xfrm>
        </p:spPr>
        <p:txBody>
          <a:bodyPr>
            <a:normAutofit fontScale="90000"/>
          </a:bodyPr>
          <a:lstStyle/>
          <a:p>
            <a:r>
              <a:rPr lang="en-US" dirty="0" smtClean="0"/>
              <a:t>Winner: Brown v. Board of Education (1954)</a:t>
            </a:r>
            <a:endParaRPr lang="en-US" dirty="0"/>
          </a:p>
        </p:txBody>
      </p:sp>
    </p:spTree>
    <p:extLst>
      <p:ext uri="{BB962C8B-B14F-4D97-AF65-F5344CB8AC3E}">
        <p14:creationId xmlns:p14="http://schemas.microsoft.com/office/powerpoint/2010/main" xmlns="" val="13181906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Quarterfinals Game </a:t>
            </a:r>
            <a:r>
              <a:rPr lang="en-US" sz="6000" dirty="0" smtClean="0"/>
              <a:t>4</a:t>
            </a:r>
            <a:endParaRPr lang="en-US" sz="6000" dirty="0"/>
          </a:p>
        </p:txBody>
      </p:sp>
      <p:pic>
        <p:nvPicPr>
          <p:cNvPr id="4" name="Picture 3"/>
          <p:cNvPicPr>
            <a:picLocks noChangeAspect="1"/>
          </p:cNvPicPr>
          <p:nvPr/>
        </p:nvPicPr>
        <p:blipFill>
          <a:blip r:embed="rId2" cstate="print"/>
          <a:stretch>
            <a:fillRect/>
          </a:stretch>
        </p:blipFill>
        <p:spPr>
          <a:xfrm>
            <a:off x="1374820" y="1714659"/>
            <a:ext cx="6394361" cy="4110661"/>
          </a:xfrm>
          <a:prstGeom prst="rect">
            <a:avLst/>
          </a:prstGeom>
          <a:solidFill>
            <a:schemeClr val="tx1"/>
          </a:solidFill>
        </p:spPr>
      </p:pic>
    </p:spTree>
    <p:extLst>
      <p:ext uri="{BB962C8B-B14F-4D97-AF65-F5344CB8AC3E}">
        <p14:creationId xmlns:p14="http://schemas.microsoft.com/office/powerpoint/2010/main" xmlns="" val="41449316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14065"/>
            <a:ext cx="7770813" cy="1429871"/>
          </a:xfrm>
        </p:spPr>
        <p:txBody>
          <a:bodyPr>
            <a:normAutofit fontScale="90000"/>
          </a:bodyPr>
          <a:lstStyle/>
          <a:p>
            <a:r>
              <a:rPr lang="en-US" dirty="0" smtClean="0"/>
              <a:t>Winner: Youngstown </a:t>
            </a:r>
            <a:r>
              <a:rPr lang="en-US" dirty="0"/>
              <a:t>Sheet &amp; Tube Co. v.  Sawyer (1952)</a:t>
            </a:r>
            <a:r>
              <a:rPr lang="en-US" dirty="0" smtClean="0"/>
              <a:t> </a:t>
            </a:r>
            <a:endParaRPr lang="en-US" dirty="0"/>
          </a:p>
        </p:txBody>
      </p:sp>
    </p:spTree>
    <p:extLst>
      <p:ext uri="{BB962C8B-B14F-4D97-AF65-F5344CB8AC3E}">
        <p14:creationId xmlns:p14="http://schemas.microsoft.com/office/powerpoint/2010/main" xmlns="" val="39004746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9089" y="2082680"/>
            <a:ext cx="3344910" cy="2692640"/>
          </a:xfrm>
          <a:solidFill>
            <a:schemeClr val="accent1"/>
          </a:solidFill>
        </p:spPr>
        <p:txBody>
          <a:bodyPr>
            <a:noAutofit/>
          </a:bodyPr>
          <a:lstStyle/>
          <a:p>
            <a:r>
              <a:rPr lang="en-US" sz="8800" dirty="0" smtClean="0"/>
              <a:t>Final 4</a:t>
            </a:r>
            <a:endParaRPr lang="en-US" sz="8800" dirty="0"/>
          </a:p>
        </p:txBody>
      </p:sp>
      <p:pic>
        <p:nvPicPr>
          <p:cNvPr id="4" name="Picture 3" descr="Final 4.pdf"/>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329231"/>
            <a:ext cx="5799089" cy="7504703"/>
          </a:xfrm>
          <a:prstGeom prst="rect">
            <a:avLst/>
          </a:prstGeom>
          <a:solidFill>
            <a:schemeClr val="tx1"/>
          </a:solidFill>
        </p:spPr>
      </p:pic>
      <p:sp>
        <p:nvSpPr>
          <p:cNvPr id="7" name="Rectangle 6"/>
          <p:cNvSpPr/>
          <p:nvPr/>
        </p:nvSpPr>
        <p:spPr>
          <a:xfrm>
            <a:off x="3751083" y="0"/>
            <a:ext cx="952469" cy="6858000"/>
          </a:xfrm>
          <a:prstGeom prst="rect">
            <a:avLst/>
          </a:prstGeom>
          <a:solidFill>
            <a:schemeClr val="accent1">
              <a:alpha val="2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43749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204" y="2714065"/>
            <a:ext cx="4691794" cy="1429871"/>
          </a:xfrm>
        </p:spPr>
        <p:txBody>
          <a:bodyPr>
            <a:noAutofit/>
          </a:bodyPr>
          <a:lstStyle/>
          <a:p>
            <a:r>
              <a:rPr lang="en-US" sz="8000" dirty="0" smtClean="0"/>
              <a:t>Semifinals Game 1</a:t>
            </a:r>
            <a:endParaRPr lang="en-US" sz="8000" dirty="0"/>
          </a:p>
        </p:txBody>
      </p:sp>
      <p:pic>
        <p:nvPicPr>
          <p:cNvPr id="4" name="Picture 3"/>
          <p:cNvPicPr>
            <a:picLocks noChangeAspect="1"/>
          </p:cNvPicPr>
          <p:nvPr/>
        </p:nvPicPr>
        <p:blipFill>
          <a:blip r:embed="rId2" cstate="print"/>
          <a:stretch>
            <a:fillRect/>
          </a:stretch>
        </p:blipFill>
        <p:spPr>
          <a:xfrm>
            <a:off x="0" y="-60965"/>
            <a:ext cx="4574205" cy="6918966"/>
          </a:xfrm>
          <a:prstGeom prst="rect">
            <a:avLst/>
          </a:prstGeom>
          <a:solidFill>
            <a:schemeClr val="tx1"/>
          </a:solidFill>
        </p:spPr>
      </p:pic>
    </p:spTree>
    <p:extLst>
      <p:ext uri="{BB962C8B-B14F-4D97-AF65-F5344CB8AC3E}">
        <p14:creationId xmlns:p14="http://schemas.microsoft.com/office/powerpoint/2010/main" xmlns="" val="39060559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14065"/>
            <a:ext cx="7770813" cy="1429871"/>
          </a:xfrm>
        </p:spPr>
        <p:txBody>
          <a:bodyPr>
            <a:normAutofit fontScale="90000"/>
          </a:bodyPr>
          <a:lstStyle/>
          <a:p>
            <a:r>
              <a:rPr lang="en-US" dirty="0" smtClean="0"/>
              <a:t>Winner: Marbury v. Madison (1803)</a:t>
            </a:r>
            <a:endParaRPr lang="en-US" dirty="0"/>
          </a:p>
        </p:txBody>
      </p:sp>
    </p:spTree>
    <p:extLst>
      <p:ext uri="{BB962C8B-B14F-4D97-AF65-F5344CB8AC3E}">
        <p14:creationId xmlns:p14="http://schemas.microsoft.com/office/powerpoint/2010/main" xmlns="" val="3935580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797" y="2643082"/>
            <a:ext cx="3160459" cy="640749"/>
          </a:xfrm>
          <a:solidFill>
            <a:schemeClr val="accent1">
              <a:alpha val="99000"/>
            </a:schemeClr>
          </a:solidFill>
        </p:spPr>
        <p:txBody>
          <a:bodyPr>
            <a:noAutofit/>
          </a:bodyPr>
          <a:lstStyle/>
          <a:p>
            <a:r>
              <a:rPr lang="en-US" sz="5400" dirty="0" smtClean="0"/>
              <a:t>Sweet 16</a:t>
            </a:r>
            <a:endParaRPr lang="en-US" sz="5400" dirty="0"/>
          </a:p>
        </p:txBody>
      </p:sp>
      <p:pic>
        <p:nvPicPr>
          <p:cNvPr id="4" name="Picture 3" descr="Round of 16.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726641"/>
            <a:ext cx="6532654" cy="845914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xmlns="" val="3591090313"/>
              </p:ext>
            </p:extLst>
          </p:nvPr>
        </p:nvGraphicFramePr>
        <p:xfrm>
          <a:off x="2857203" y="90271"/>
          <a:ext cx="1856376" cy="6591809"/>
        </p:xfrm>
        <a:graphic>
          <a:graphicData uri="http://schemas.openxmlformats.org/drawingml/2006/table">
            <a:tbl>
              <a:tblPr firstRow="1" bandRow="1">
                <a:tableStyleId>{5C22544A-7EE6-4342-B048-85BDC9FD1C3A}</a:tableStyleId>
              </a:tblPr>
              <a:tblGrid>
                <a:gridCol w="1856376"/>
              </a:tblGrid>
              <a:tr h="6591809">
                <a:tc>
                  <a:txBody>
                    <a:bodyPr/>
                    <a:lstStyle/>
                    <a:p>
                      <a:endParaRPr lang="en-US" dirty="0"/>
                    </a:p>
                  </a:txBody>
                  <a:tcPr>
                    <a:solidFill>
                      <a:schemeClr val="accent1">
                        <a:alpha val="24000"/>
                      </a:schemeClr>
                    </a:solidFill>
                  </a:tcPr>
                </a:tc>
              </a:tr>
            </a:tbl>
          </a:graphicData>
        </a:graphic>
      </p:graphicFrame>
    </p:spTree>
    <p:extLst>
      <p:ext uri="{BB962C8B-B14F-4D97-AF65-F5344CB8AC3E}">
        <p14:creationId xmlns:p14="http://schemas.microsoft.com/office/powerpoint/2010/main" xmlns="" val="35602879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7070" y="2714065"/>
            <a:ext cx="4574206" cy="1429871"/>
          </a:xfrm>
        </p:spPr>
        <p:txBody>
          <a:bodyPr>
            <a:noAutofit/>
          </a:bodyPr>
          <a:lstStyle/>
          <a:p>
            <a:r>
              <a:rPr lang="en-US" sz="7200" dirty="0" smtClean="0"/>
              <a:t>Semifinals Game 2</a:t>
            </a:r>
            <a:endParaRPr lang="en-US" sz="7200" dirty="0"/>
          </a:p>
        </p:txBody>
      </p:sp>
      <p:pic>
        <p:nvPicPr>
          <p:cNvPr id="4" name="Picture 3"/>
          <p:cNvPicPr>
            <a:picLocks noChangeAspect="1"/>
          </p:cNvPicPr>
          <p:nvPr/>
        </p:nvPicPr>
        <p:blipFill>
          <a:blip r:embed="rId2" cstate="print"/>
          <a:stretch>
            <a:fillRect/>
          </a:stretch>
        </p:blipFill>
        <p:spPr>
          <a:xfrm>
            <a:off x="-93950" y="0"/>
            <a:ext cx="5080000" cy="6858000"/>
          </a:xfrm>
          <a:prstGeom prst="rect">
            <a:avLst/>
          </a:prstGeom>
          <a:solidFill>
            <a:schemeClr val="tx1"/>
          </a:solidFill>
        </p:spPr>
      </p:pic>
    </p:spTree>
    <p:extLst>
      <p:ext uri="{BB962C8B-B14F-4D97-AF65-F5344CB8AC3E}">
        <p14:creationId xmlns:p14="http://schemas.microsoft.com/office/powerpoint/2010/main" xmlns="" val="20540775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14065"/>
            <a:ext cx="7770813" cy="1429871"/>
          </a:xfrm>
        </p:spPr>
        <p:txBody>
          <a:bodyPr>
            <a:normAutofit fontScale="90000"/>
          </a:bodyPr>
          <a:lstStyle/>
          <a:p>
            <a:r>
              <a:rPr lang="en-US" dirty="0" smtClean="0"/>
              <a:t>Winner: Brown v. Board of Education (1954)</a:t>
            </a:r>
            <a:endParaRPr lang="en-US" dirty="0"/>
          </a:p>
        </p:txBody>
      </p:sp>
    </p:spTree>
    <p:extLst>
      <p:ext uri="{BB962C8B-B14F-4D97-AF65-F5344CB8AC3E}">
        <p14:creationId xmlns:p14="http://schemas.microsoft.com/office/powerpoint/2010/main" xmlns="" val="18276151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518" y="121023"/>
            <a:ext cx="7519481" cy="1429871"/>
          </a:xfrm>
          <a:solidFill>
            <a:schemeClr val="accent1"/>
          </a:solidFill>
        </p:spPr>
        <p:txBody>
          <a:bodyPr/>
          <a:lstStyle/>
          <a:p>
            <a:r>
              <a:rPr lang="en-US" dirty="0" smtClean="0"/>
              <a:t>FINALS</a:t>
            </a:r>
            <a:endParaRPr lang="en-US" dirty="0"/>
          </a:p>
        </p:txBody>
      </p:sp>
      <p:pic>
        <p:nvPicPr>
          <p:cNvPr id="4" name="Picture 3"/>
          <p:cNvPicPr>
            <a:picLocks noChangeAspect="1"/>
          </p:cNvPicPr>
          <p:nvPr/>
        </p:nvPicPr>
        <p:blipFill>
          <a:blip r:embed="rId2" cstate="print"/>
          <a:stretch>
            <a:fillRect/>
          </a:stretch>
        </p:blipFill>
        <p:spPr>
          <a:xfrm>
            <a:off x="0" y="0"/>
            <a:ext cx="1624519" cy="6858000"/>
          </a:xfrm>
          <a:prstGeom prst="rect">
            <a:avLst/>
          </a:prstGeom>
          <a:solidFill>
            <a:schemeClr val="tx1"/>
          </a:solidFill>
        </p:spPr>
      </p:pic>
      <p:sp>
        <p:nvSpPr>
          <p:cNvPr id="5" name="Rectangle 4"/>
          <p:cNvSpPr/>
          <p:nvPr/>
        </p:nvSpPr>
        <p:spPr>
          <a:xfrm>
            <a:off x="858398" y="0"/>
            <a:ext cx="766121" cy="6858000"/>
          </a:xfrm>
          <a:prstGeom prst="rect">
            <a:avLst/>
          </a:prstGeom>
          <a:solidFill>
            <a:schemeClr val="accent1">
              <a:alpha val="2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624518" y="1550894"/>
            <a:ext cx="7519482" cy="1938992"/>
          </a:xfrm>
          <a:prstGeom prst="rect">
            <a:avLst/>
          </a:prstGeom>
          <a:noFill/>
        </p:spPr>
        <p:txBody>
          <a:bodyPr wrap="square" rtlCol="0">
            <a:spAutoFit/>
          </a:bodyPr>
          <a:lstStyle/>
          <a:p>
            <a:pPr algn="ctr"/>
            <a:r>
              <a:rPr lang="en-US" sz="6000" dirty="0" smtClean="0"/>
              <a:t>Marbury v. Madison (1803)</a:t>
            </a:r>
            <a:endParaRPr lang="en-US" sz="6000" dirty="0"/>
          </a:p>
        </p:txBody>
      </p:sp>
      <p:sp>
        <p:nvSpPr>
          <p:cNvPr id="7" name="TextBox 6"/>
          <p:cNvSpPr txBox="1"/>
          <p:nvPr/>
        </p:nvSpPr>
        <p:spPr>
          <a:xfrm>
            <a:off x="5007174" y="3318931"/>
            <a:ext cx="1059304" cy="1015663"/>
          </a:xfrm>
          <a:prstGeom prst="rect">
            <a:avLst/>
          </a:prstGeom>
          <a:noFill/>
        </p:spPr>
        <p:txBody>
          <a:bodyPr wrap="none" rtlCol="0">
            <a:spAutoFit/>
          </a:bodyPr>
          <a:lstStyle/>
          <a:p>
            <a:r>
              <a:rPr lang="en-US" sz="6000" dirty="0" smtClean="0"/>
              <a:t>vs.</a:t>
            </a:r>
            <a:endParaRPr lang="en-US" sz="6000" dirty="0"/>
          </a:p>
        </p:txBody>
      </p:sp>
      <p:sp>
        <p:nvSpPr>
          <p:cNvPr id="8" name="TextBox 7"/>
          <p:cNvSpPr txBox="1"/>
          <p:nvPr/>
        </p:nvSpPr>
        <p:spPr>
          <a:xfrm>
            <a:off x="1624519" y="4584775"/>
            <a:ext cx="7519480" cy="1938992"/>
          </a:xfrm>
          <a:prstGeom prst="rect">
            <a:avLst/>
          </a:prstGeom>
          <a:noFill/>
        </p:spPr>
        <p:txBody>
          <a:bodyPr wrap="square" rtlCol="0">
            <a:spAutoFit/>
          </a:bodyPr>
          <a:lstStyle/>
          <a:p>
            <a:pPr algn="ctr"/>
            <a:r>
              <a:rPr lang="en-US" sz="6000" dirty="0" smtClean="0"/>
              <a:t>Brown v. Board of Education (1954)</a:t>
            </a:r>
            <a:endParaRPr lang="en-US" sz="6000" dirty="0"/>
          </a:p>
        </p:txBody>
      </p:sp>
    </p:spTree>
    <p:extLst>
      <p:ext uri="{BB962C8B-B14F-4D97-AF65-F5344CB8AC3E}">
        <p14:creationId xmlns:p14="http://schemas.microsoft.com/office/powerpoint/2010/main" xmlns="" val="8339819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550894"/>
          </a:xfrm>
          <a:solidFill>
            <a:schemeClr val="accent1"/>
          </a:solidFill>
        </p:spPr>
        <p:txBody>
          <a:bodyPr>
            <a:normAutofit/>
          </a:bodyPr>
          <a:lstStyle/>
          <a:p>
            <a:r>
              <a:rPr lang="en-US" sz="8800" dirty="0" smtClean="0"/>
              <a:t>WINNER</a:t>
            </a:r>
            <a:endParaRPr lang="en-US" sz="8800" dirty="0"/>
          </a:p>
        </p:txBody>
      </p:sp>
      <p:sp>
        <p:nvSpPr>
          <p:cNvPr id="4" name="TextBox 3"/>
          <p:cNvSpPr txBox="1"/>
          <p:nvPr/>
        </p:nvSpPr>
        <p:spPr>
          <a:xfrm>
            <a:off x="0" y="2575057"/>
            <a:ext cx="9143999" cy="2554545"/>
          </a:xfrm>
          <a:prstGeom prst="rect">
            <a:avLst/>
          </a:prstGeom>
          <a:noFill/>
        </p:spPr>
        <p:txBody>
          <a:bodyPr wrap="square" rtlCol="0">
            <a:spAutoFit/>
          </a:bodyPr>
          <a:lstStyle/>
          <a:p>
            <a:pPr algn="ctr"/>
            <a:r>
              <a:rPr lang="en-US" sz="8000" dirty="0" smtClean="0"/>
              <a:t>Brown v. Board of Education (1954)</a:t>
            </a:r>
            <a:endParaRPr lang="en-US" sz="8000" dirty="0"/>
          </a:p>
        </p:txBody>
      </p:sp>
    </p:spTree>
    <p:extLst>
      <p:ext uri="{BB962C8B-B14F-4D97-AF65-F5344CB8AC3E}">
        <p14:creationId xmlns:p14="http://schemas.microsoft.com/office/powerpoint/2010/main" xmlns="" val="1780195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t>Match 1</a:t>
            </a:r>
            <a:endParaRPr lang="en-US" sz="8800" dirty="0"/>
          </a:p>
        </p:txBody>
      </p:sp>
      <p:pic>
        <p:nvPicPr>
          <p:cNvPr id="9" name="Picture 8"/>
          <p:cNvPicPr>
            <a:picLocks noChangeAspect="1"/>
          </p:cNvPicPr>
          <p:nvPr/>
        </p:nvPicPr>
        <p:blipFill>
          <a:blip r:embed="rId2" cstate="print"/>
          <a:stretch>
            <a:fillRect/>
          </a:stretch>
        </p:blipFill>
        <p:spPr>
          <a:xfrm>
            <a:off x="1148134" y="2541331"/>
            <a:ext cx="6847732" cy="1775338"/>
          </a:xfrm>
          <a:prstGeom prst="rect">
            <a:avLst/>
          </a:prstGeom>
          <a:solidFill>
            <a:schemeClr val="tx1"/>
          </a:solidFill>
        </p:spPr>
      </p:pic>
    </p:spTree>
    <p:extLst>
      <p:ext uri="{BB962C8B-B14F-4D97-AF65-F5344CB8AC3E}">
        <p14:creationId xmlns:p14="http://schemas.microsoft.com/office/powerpoint/2010/main" xmlns="" val="2792519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Griswold v. Connecticut (1965)</a:t>
            </a:r>
            <a:endParaRPr lang="en-US" dirty="0"/>
          </a:p>
        </p:txBody>
      </p:sp>
      <p:sp>
        <p:nvSpPr>
          <p:cNvPr id="3" name="Content Placeholder 2"/>
          <p:cNvSpPr>
            <a:spLocks noGrp="1"/>
          </p:cNvSpPr>
          <p:nvPr>
            <p:ph idx="1"/>
          </p:nvPr>
        </p:nvSpPr>
        <p:spPr/>
        <p:txBody>
          <a:bodyPr/>
          <a:lstStyle/>
          <a:p>
            <a:r>
              <a:rPr lang="en-US" dirty="0" smtClean="0"/>
              <a:t>Ruling</a:t>
            </a:r>
          </a:p>
          <a:p>
            <a:pPr lvl="1"/>
            <a:r>
              <a:rPr lang="en-US" dirty="0" smtClean="0"/>
              <a:t>The </a:t>
            </a:r>
            <a:r>
              <a:rPr lang="en-US" dirty="0"/>
              <a:t>Connecticut law, criminalizing the use of contraception, violated the marital right </a:t>
            </a:r>
            <a:r>
              <a:rPr lang="en-US" dirty="0" smtClean="0"/>
              <a:t>to privacy</a:t>
            </a:r>
          </a:p>
          <a:p>
            <a:r>
              <a:rPr lang="en-US" dirty="0" smtClean="0"/>
              <a:t>Impact</a:t>
            </a:r>
          </a:p>
          <a:p>
            <a:pPr lvl="1"/>
            <a:r>
              <a:rPr lang="en-US" dirty="0" smtClean="0"/>
              <a:t>Contraception became legal</a:t>
            </a:r>
          </a:p>
          <a:p>
            <a:pPr lvl="1"/>
            <a:r>
              <a:rPr lang="en-US" dirty="0" smtClean="0"/>
              <a:t>Articulating </a:t>
            </a:r>
            <a:r>
              <a:rPr lang="en-US" dirty="0"/>
              <a:t>a</a:t>
            </a:r>
            <a:r>
              <a:rPr lang="en-US" dirty="0" smtClean="0"/>
              <a:t> right to privacy in the constitution (something not explicitly given in the Bill of Rights)</a:t>
            </a:r>
            <a:endParaRPr lang="en-US" dirty="0"/>
          </a:p>
        </p:txBody>
      </p:sp>
    </p:spTree>
    <p:extLst>
      <p:ext uri="{BB962C8B-B14F-4D97-AF65-F5344CB8AC3E}">
        <p14:creationId xmlns:p14="http://schemas.microsoft.com/office/powerpoint/2010/main" xmlns="" val="1591482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Roe v. Wade (1973)</a:t>
            </a:r>
            <a:endParaRPr lang="en-US" dirty="0"/>
          </a:p>
        </p:txBody>
      </p:sp>
      <p:sp>
        <p:nvSpPr>
          <p:cNvPr id="3" name="Content Placeholder 2"/>
          <p:cNvSpPr>
            <a:spLocks noGrp="1"/>
          </p:cNvSpPr>
          <p:nvPr>
            <p:ph idx="1"/>
          </p:nvPr>
        </p:nvSpPr>
        <p:spPr/>
        <p:txBody>
          <a:bodyPr/>
          <a:lstStyle/>
          <a:p>
            <a:r>
              <a:rPr lang="en-US" dirty="0" smtClean="0"/>
              <a:t>Ruling</a:t>
            </a:r>
          </a:p>
          <a:p>
            <a:pPr lvl="1"/>
            <a:r>
              <a:rPr lang="en-US" dirty="0" smtClean="0"/>
              <a:t>The Texas </a:t>
            </a:r>
            <a:r>
              <a:rPr lang="en-US" dirty="0"/>
              <a:t>law making it a crime to assist a woman to get an abortion </a:t>
            </a:r>
            <a:r>
              <a:rPr lang="en-US" dirty="0" smtClean="0"/>
              <a:t>violates </a:t>
            </a:r>
            <a:r>
              <a:rPr lang="en-US" dirty="0"/>
              <a:t>her due process </a:t>
            </a:r>
            <a:r>
              <a:rPr lang="en-US" dirty="0" smtClean="0"/>
              <a:t>rights</a:t>
            </a:r>
          </a:p>
          <a:p>
            <a:r>
              <a:rPr lang="en-US" dirty="0" smtClean="0"/>
              <a:t>Impact</a:t>
            </a:r>
          </a:p>
          <a:p>
            <a:pPr lvl="1"/>
            <a:r>
              <a:rPr lang="en-US" dirty="0" smtClean="0"/>
              <a:t> </a:t>
            </a:r>
            <a:r>
              <a:rPr lang="en-US" dirty="0"/>
              <a:t>A</a:t>
            </a:r>
            <a:r>
              <a:rPr lang="en-US" dirty="0" smtClean="0"/>
              <a:t>ll </a:t>
            </a:r>
            <a:r>
              <a:rPr lang="en-US" dirty="0"/>
              <a:t>state laws outlawing or restricting abortion that were inconsistent </a:t>
            </a:r>
            <a:r>
              <a:rPr lang="en-US" dirty="0" smtClean="0"/>
              <a:t>with the decision were overturned</a:t>
            </a:r>
          </a:p>
          <a:p>
            <a:pPr lvl="1"/>
            <a:r>
              <a:rPr lang="en-US" dirty="0" smtClean="0"/>
              <a:t>The case built upon privacy rights articulated in Griswold v. Connecticut (1965)</a:t>
            </a:r>
          </a:p>
          <a:p>
            <a:pPr lvl="1"/>
            <a:r>
              <a:rPr lang="en-US" dirty="0" smtClean="0"/>
              <a:t>The case prompted a heated national debate</a:t>
            </a:r>
          </a:p>
        </p:txBody>
      </p:sp>
    </p:spTree>
    <p:extLst>
      <p:ext uri="{BB962C8B-B14F-4D97-AF65-F5344CB8AC3E}">
        <p14:creationId xmlns:p14="http://schemas.microsoft.com/office/powerpoint/2010/main" xmlns="" val="1138937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94" y="2714065"/>
            <a:ext cx="7770813" cy="1429871"/>
          </a:xfrm>
        </p:spPr>
        <p:txBody>
          <a:bodyPr/>
          <a:lstStyle/>
          <a:p>
            <a:r>
              <a:rPr lang="en-US" dirty="0" smtClean="0"/>
              <a:t>Winner: Roe v. Wade</a:t>
            </a:r>
            <a:endParaRPr lang="en-US" dirty="0"/>
          </a:p>
        </p:txBody>
      </p:sp>
    </p:spTree>
    <p:extLst>
      <p:ext uri="{BB962C8B-B14F-4D97-AF65-F5344CB8AC3E}">
        <p14:creationId xmlns:p14="http://schemas.microsoft.com/office/powerpoint/2010/main" xmlns="" val="21062113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2815</TotalTime>
  <Words>1650</Words>
  <Application>Microsoft Office PowerPoint</Application>
  <PresentationFormat>On-screen Show (4:3)</PresentationFormat>
  <Paragraphs>153</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Story</vt:lpstr>
      <vt:lpstr>The Final Four of Everything: The Supreme Court</vt:lpstr>
      <vt:lpstr>The purpose of this tournament is to pit the top Supreme Court cases (in terms of impact on society) against each other</vt:lpstr>
      <vt:lpstr>Matchups in the Round of 32</vt:lpstr>
      <vt:lpstr>The way the bracket works:</vt:lpstr>
      <vt:lpstr>Sweet 16</vt:lpstr>
      <vt:lpstr>Match 1</vt:lpstr>
      <vt:lpstr>Griswold v. Connecticut (1965)</vt:lpstr>
      <vt:lpstr>Roe v. Wade (1973)</vt:lpstr>
      <vt:lpstr>Winner: Roe v. Wade</vt:lpstr>
      <vt:lpstr>Match 2</vt:lpstr>
      <vt:lpstr>Kelo v. New London (2005)</vt:lpstr>
      <vt:lpstr>District of Columbia v. Heller (2008)</vt:lpstr>
      <vt:lpstr>Winner: District of Columbia v. Heller (2008)</vt:lpstr>
      <vt:lpstr>Match 3</vt:lpstr>
      <vt:lpstr>Marbury v. Madison (1803)</vt:lpstr>
      <vt:lpstr>Loving v. Virginia (1967)</vt:lpstr>
      <vt:lpstr>Winner: Marbury v. Madison (1803)</vt:lpstr>
      <vt:lpstr>Match 4</vt:lpstr>
      <vt:lpstr>Hamdi v. Rumsfeld (2004) </vt:lpstr>
      <vt:lpstr>Gideon v. Wainwright (1963)</vt:lpstr>
      <vt:lpstr>Winner: Hamdi v. Rumsfeld (2004) </vt:lpstr>
      <vt:lpstr>Match 5</vt:lpstr>
      <vt:lpstr>Brown v. Board of Education (1954)</vt:lpstr>
      <vt:lpstr>Grutter v. Bollinger (2003)</vt:lpstr>
      <vt:lpstr>Winner: Brown v. Board of Education (1954)</vt:lpstr>
      <vt:lpstr>Match 6</vt:lpstr>
      <vt:lpstr>Baker v. Carr (1962)</vt:lpstr>
      <vt:lpstr>Buckley v. Valeo (1976)</vt:lpstr>
      <vt:lpstr>Winner: Baker v. Carr (1962)</vt:lpstr>
      <vt:lpstr>Match 7</vt:lpstr>
      <vt:lpstr>Lawrence v. Texas (2003)</vt:lpstr>
      <vt:lpstr>Miranda v. Arizona (1966)</vt:lpstr>
      <vt:lpstr>Winner: Miranda v. Arizona (1966)</vt:lpstr>
      <vt:lpstr>Match 8</vt:lpstr>
      <vt:lpstr>Youngstown Sheet &amp; Tube Co. v.  Sawyer (1952)</vt:lpstr>
      <vt:lpstr>New York Times v. Sullivan (1964)</vt:lpstr>
      <vt:lpstr>Winner: Youngstown Sheet &amp; Tube Co. v.  Sawyer (1952)</vt:lpstr>
      <vt:lpstr>Elite 8</vt:lpstr>
      <vt:lpstr>Quarterfinals Game 1</vt:lpstr>
      <vt:lpstr>Winner: Roe v. Wade (1973)</vt:lpstr>
      <vt:lpstr>Quarterfinals Game 2</vt:lpstr>
      <vt:lpstr>Winner: Marbury v. Madison (1803)</vt:lpstr>
      <vt:lpstr>Quarterfinals Game 3</vt:lpstr>
      <vt:lpstr>Winner: Brown v. Board of Education (1954)</vt:lpstr>
      <vt:lpstr>Quarterfinals Game 4</vt:lpstr>
      <vt:lpstr>Winner: Youngstown Sheet &amp; Tube Co. v.  Sawyer (1952) </vt:lpstr>
      <vt:lpstr>Final 4</vt:lpstr>
      <vt:lpstr>Semifinals Game 1</vt:lpstr>
      <vt:lpstr>Winner: Marbury v. Madison (1803)</vt:lpstr>
      <vt:lpstr>Semifinals Game 2</vt:lpstr>
      <vt:lpstr>Winner: Brown v. Board of Education (1954)</vt:lpstr>
      <vt:lpstr>FINALS</vt:lpstr>
      <vt:lpstr>WINNER</vt:lpstr>
    </vt:vector>
  </TitlesOfParts>
  <Company>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Final Four of Everything: The Supreme Court</dc:title>
  <dc:creator>Hondo Katz</dc:creator>
  <cp:lastModifiedBy>.</cp:lastModifiedBy>
  <cp:revision>61</cp:revision>
  <dcterms:created xsi:type="dcterms:W3CDTF">2011-06-08T04:34:30Z</dcterms:created>
  <dcterms:modified xsi:type="dcterms:W3CDTF">2012-08-22T15:44:25Z</dcterms:modified>
</cp:coreProperties>
</file>