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7" r:id="rId4"/>
    <p:sldId id="257" r:id="rId5"/>
    <p:sldId id="259" r:id="rId6"/>
    <p:sldId id="260" r:id="rId7"/>
    <p:sldId id="263" r:id="rId8"/>
    <p:sldId id="261" r:id="rId9"/>
    <p:sldId id="262" r:id="rId10"/>
    <p:sldId id="268"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842"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EAC1C7-5220-41A0-8C31-CF6B882B156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200C8-01DF-4DC0-83C8-86C41B0547EF}"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AC1C7-5220-41A0-8C31-CF6B882B156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200C8-01DF-4DC0-83C8-86C41B0547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EAC1C7-5220-41A0-8C31-CF6B882B156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200C8-01DF-4DC0-83C8-86C41B0547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AC1C7-5220-41A0-8C31-CF6B882B156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200C8-01DF-4DC0-83C8-86C41B0547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EAC1C7-5220-41A0-8C31-CF6B882B156C}"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200C8-01DF-4DC0-83C8-86C41B0547EF}"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EAC1C7-5220-41A0-8C31-CF6B882B156C}"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200C8-01DF-4DC0-83C8-86C41B0547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EAC1C7-5220-41A0-8C31-CF6B882B156C}"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200C8-01DF-4DC0-83C8-86C41B0547EF}"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EAC1C7-5220-41A0-8C31-CF6B882B156C}"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200C8-01DF-4DC0-83C8-86C41B0547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AC1C7-5220-41A0-8C31-CF6B882B156C}"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200C8-01DF-4DC0-83C8-86C41B0547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AC1C7-5220-41A0-8C31-CF6B882B156C}"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200C8-01DF-4DC0-83C8-86C41B0547EF}"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AC1C7-5220-41A0-8C31-CF6B882B156C}"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200C8-01DF-4DC0-83C8-86C41B0547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9EAC1C7-5220-41A0-8C31-CF6B882B156C}" type="datetimeFigureOut">
              <a:rPr lang="en-US" smtClean="0"/>
              <a:pPr/>
              <a:t>9/8/2014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0A200C8-01DF-4DC0-83C8-86C41B0547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ew.civiced.org/programs/we-the-people/simulated-congressional-hearings-2010" TargetMode="External"/><Relationship Id="rId2" Type="http://schemas.openxmlformats.org/officeDocument/2006/relationships/hyperlink" Target="http://www.facebook.com/pages/Northglenn-We-The-People/21358327867294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ustomink.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docs.google.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525018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 y="0"/>
            <a:ext cx="263155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8956" y="0"/>
            <a:ext cx="3735044"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8029" y="3763240"/>
            <a:ext cx="3816897"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5134841"/>
            <a:ext cx="25431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1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anim calcmode="lin" valueType="num">
                                      <p:cBhvr additive="base">
                                        <p:cTn id="11" dur="500" fill="hold"/>
                                        <p:tgtEl>
                                          <p:spTgt spid="1029"/>
                                        </p:tgtEl>
                                        <p:attrNameLst>
                                          <p:attrName>ppt_x</p:attrName>
                                        </p:attrNameLst>
                                      </p:cBhvr>
                                      <p:tavLst>
                                        <p:tav tm="0">
                                          <p:val>
                                            <p:strVal val="#ppt_x"/>
                                          </p:val>
                                        </p:tav>
                                        <p:tav tm="100000">
                                          <p:val>
                                            <p:strVal val="#ppt_x"/>
                                          </p:val>
                                        </p:tav>
                                      </p:tavLst>
                                    </p:anim>
                                    <p:anim calcmode="lin" valueType="num">
                                      <p:cBhvr additive="base">
                                        <p:cTn id="1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fade">
                                      <p:cBhvr>
                                        <p:cTn id="22"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101</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608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www.facebook.com/pages/Northglenn-We-The-People/213583278672948</a:t>
            </a:r>
            <a:endParaRPr lang="en-US" dirty="0" smtClean="0"/>
          </a:p>
          <a:p>
            <a:endParaRPr lang="en-US" dirty="0"/>
          </a:p>
          <a:p>
            <a:r>
              <a:rPr lang="en-US" dirty="0" smtClean="0"/>
              <a:t>This has a video from our UNIT 1 that beat East at state two years ago! </a:t>
            </a:r>
          </a:p>
          <a:p>
            <a:endParaRPr lang="en-US" dirty="0"/>
          </a:p>
          <a:p>
            <a:r>
              <a:rPr lang="en-US" dirty="0">
                <a:hlinkClick r:id="rId3"/>
              </a:rPr>
              <a:t>http://</a:t>
            </a:r>
            <a:r>
              <a:rPr lang="en-US" dirty="0" smtClean="0">
                <a:hlinkClick r:id="rId3"/>
              </a:rPr>
              <a:t>new.civiced.org/programs/we-the-people/simulated-congressional-hearings-2010</a:t>
            </a:r>
            <a:endParaRPr lang="en-US" dirty="0" smtClean="0"/>
          </a:p>
          <a:p>
            <a:r>
              <a:rPr lang="en-US" dirty="0" smtClean="0"/>
              <a:t>National Finals videos! </a:t>
            </a:r>
            <a:endParaRPr lang="en-US" dirty="0"/>
          </a:p>
        </p:txBody>
      </p:sp>
    </p:spTree>
    <p:extLst>
      <p:ext uri="{BB962C8B-B14F-4D97-AF65-F5344CB8AC3E}">
        <p14:creationId xmlns:p14="http://schemas.microsoft.com/office/powerpoint/2010/main" val="1877883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TSHIRTS </a:t>
            </a:r>
            <a:endParaRPr lang="en-US" dirty="0"/>
          </a:p>
        </p:txBody>
      </p:sp>
      <p:sp>
        <p:nvSpPr>
          <p:cNvPr id="3" name="Content Placeholder 2"/>
          <p:cNvSpPr>
            <a:spLocks noGrp="1"/>
          </p:cNvSpPr>
          <p:nvPr>
            <p:ph idx="1"/>
          </p:nvPr>
        </p:nvSpPr>
        <p:spPr/>
        <p:txBody>
          <a:bodyPr/>
          <a:lstStyle/>
          <a:p>
            <a:r>
              <a:rPr lang="en-US" dirty="0" smtClean="0"/>
              <a:t>You design!</a:t>
            </a:r>
          </a:p>
          <a:p>
            <a:endParaRPr lang="en-US" dirty="0"/>
          </a:p>
          <a:p>
            <a:r>
              <a:rPr lang="en-US" dirty="0" smtClean="0"/>
              <a:t>In the past students have used customink.com and sent me the designs and we discussed them as a class. </a:t>
            </a:r>
          </a:p>
          <a:p>
            <a:endParaRPr lang="en-US" dirty="0"/>
          </a:p>
          <a:p>
            <a:r>
              <a:rPr lang="en-US" dirty="0">
                <a:hlinkClick r:id="rId2"/>
              </a:rPr>
              <a:t>http://www.customink.com</a:t>
            </a:r>
            <a:r>
              <a:rPr lang="en-US" dirty="0" smtClean="0">
                <a:hlinkClick r:id="rId2"/>
              </a:rPr>
              <a:t>/</a:t>
            </a:r>
            <a:endParaRPr lang="en-US" dirty="0" smtClean="0"/>
          </a:p>
          <a:p>
            <a:endParaRPr lang="en-US" dirty="0"/>
          </a:p>
          <a:p>
            <a:r>
              <a:rPr lang="en-US" dirty="0" smtClean="0"/>
              <a:t>You may use another site if you wish! </a:t>
            </a:r>
            <a:endParaRPr lang="en-US" dirty="0"/>
          </a:p>
        </p:txBody>
      </p:sp>
    </p:spTree>
    <p:extLst>
      <p:ext uri="{BB962C8B-B14F-4D97-AF65-F5344CB8AC3E}">
        <p14:creationId xmlns:p14="http://schemas.microsoft.com/office/powerpoint/2010/main" val="1117653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1</a:t>
            </a:r>
            <a:r>
              <a:rPr lang="en-US" baseline="30000" dirty="0" smtClean="0"/>
              <a:t>st</a:t>
            </a:r>
            <a:r>
              <a:rPr lang="en-US" dirty="0" smtClean="0"/>
              <a:t> PRACTICE </a:t>
            </a:r>
            <a:endParaRPr lang="en-US" dirty="0"/>
          </a:p>
        </p:txBody>
      </p:sp>
      <p:sp>
        <p:nvSpPr>
          <p:cNvPr id="3" name="Content Placeholder 2"/>
          <p:cNvSpPr>
            <a:spLocks noGrp="1"/>
          </p:cNvSpPr>
          <p:nvPr>
            <p:ph idx="1"/>
          </p:nvPr>
        </p:nvSpPr>
        <p:spPr/>
        <p:txBody>
          <a:bodyPr>
            <a:normAutofit/>
          </a:bodyPr>
          <a:lstStyle/>
          <a:p>
            <a:r>
              <a:rPr lang="en-US" sz="3200" dirty="0" smtClean="0"/>
              <a:t>What went well? </a:t>
            </a:r>
          </a:p>
          <a:p>
            <a:r>
              <a:rPr lang="en-US" sz="3200" dirty="0" smtClean="0"/>
              <a:t>What do you need to improve on? HOW? </a:t>
            </a:r>
          </a:p>
          <a:p>
            <a:r>
              <a:rPr lang="en-US" sz="3200" dirty="0" smtClean="0"/>
              <a:t>BEGIN YOUR EDITING! (FRIDAY)</a:t>
            </a:r>
          </a:p>
          <a:p>
            <a:r>
              <a:rPr lang="en-US" sz="3200" dirty="0" smtClean="0"/>
              <a:t>Next opening by next practice. Which question? </a:t>
            </a:r>
          </a:p>
          <a:p>
            <a:endParaRPr lang="en-US" sz="3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Where to begin?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1441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1000"/>
          </a:xfrm>
        </p:spPr>
        <p:txBody>
          <a:bodyPr>
            <a:noAutofit/>
          </a:bodyPr>
          <a:lstStyle/>
          <a:p>
            <a:r>
              <a:rPr lang="en-US" sz="2800" dirty="0" smtClean="0"/>
              <a:t>Beginning Break Down</a:t>
            </a:r>
            <a:endParaRPr lang="en-US" sz="2800" dirty="0"/>
          </a:p>
        </p:txBody>
      </p:sp>
      <p:sp>
        <p:nvSpPr>
          <p:cNvPr id="3" name="Content Placeholder 2"/>
          <p:cNvSpPr>
            <a:spLocks noGrp="1"/>
          </p:cNvSpPr>
          <p:nvPr>
            <p:ph idx="1"/>
          </p:nvPr>
        </p:nvSpPr>
        <p:spPr>
          <a:xfrm>
            <a:off x="457200" y="1066800"/>
            <a:ext cx="8229600" cy="5410200"/>
          </a:xfrm>
        </p:spPr>
        <p:txBody>
          <a:bodyPr>
            <a:normAutofit/>
          </a:bodyPr>
          <a:lstStyle/>
          <a:p>
            <a:r>
              <a:rPr lang="en-US" sz="1400" dirty="0" smtClean="0"/>
              <a:t>For ALL the questions you need to understand what you KNOW and DON’T KNOW about the concepts/ideas in the question. </a:t>
            </a:r>
          </a:p>
          <a:p>
            <a:r>
              <a:rPr lang="en-US" sz="1400" dirty="0" smtClean="0"/>
              <a:t>For each question (ALL OF THEM). Make a list of the ideas/terms/concepts and then what you KNOW about it and what you don’t know about it. </a:t>
            </a:r>
          </a:p>
          <a:p>
            <a:r>
              <a:rPr lang="en-US" sz="1400" dirty="0" smtClean="0"/>
              <a:t>I want all group members to do this. </a:t>
            </a:r>
            <a:endParaRPr lang="en-US" sz="1600" dirty="0" smtClean="0"/>
          </a:p>
          <a:p>
            <a:pPr marL="0" indent="0">
              <a:buNone/>
            </a:pPr>
            <a:r>
              <a:rPr lang="en-US" sz="1600" b="1" u="sng" dirty="0" smtClean="0"/>
              <a:t>Example (Unit 1 Question 1) </a:t>
            </a:r>
          </a:p>
          <a:p>
            <a:pPr marL="0" indent="0">
              <a:buNone/>
            </a:pPr>
            <a:r>
              <a:rPr lang="en-US" sz="1300" dirty="0">
                <a:latin typeface="Times New Roman" panose="02020603050405020304" pitchFamily="18" charset="0"/>
                <a:cs typeface="Times New Roman" panose="02020603050405020304" pitchFamily="18" charset="0"/>
              </a:rPr>
              <a:t>The </a:t>
            </a:r>
            <a:r>
              <a:rPr lang="en-US" sz="1300" u="sng" dirty="0">
                <a:latin typeface="Times New Roman" panose="02020603050405020304" pitchFamily="18" charset="0"/>
                <a:cs typeface="Times New Roman" panose="02020603050405020304" pitchFamily="18" charset="0"/>
              </a:rPr>
              <a:t>Virginia Declaration of Rights </a:t>
            </a:r>
            <a:r>
              <a:rPr lang="en-US" sz="1300" dirty="0">
                <a:latin typeface="Times New Roman" panose="02020603050405020304" pitchFamily="18" charset="0"/>
                <a:cs typeface="Times New Roman" panose="02020603050405020304" pitchFamily="18" charset="0"/>
              </a:rPr>
              <a:t>was the </a:t>
            </a:r>
            <a:r>
              <a:rPr lang="en-US" sz="1300" u="sng" dirty="0">
                <a:latin typeface="Times New Roman" panose="02020603050405020304" pitchFamily="18" charset="0"/>
                <a:cs typeface="Times New Roman" panose="02020603050405020304" pitchFamily="18" charset="0"/>
              </a:rPr>
              <a:t>first written enumeration </a:t>
            </a:r>
            <a:r>
              <a:rPr lang="en-US" sz="1300" dirty="0">
                <a:latin typeface="Times New Roman" panose="02020603050405020304" pitchFamily="18" charset="0"/>
                <a:cs typeface="Times New Roman" panose="02020603050405020304" pitchFamily="18" charset="0"/>
              </a:rPr>
              <a:t>of the rights of citizens and </a:t>
            </a:r>
            <a:r>
              <a:rPr lang="en-US" sz="1300" u="sng" dirty="0" smtClean="0">
                <a:latin typeface="Times New Roman" panose="02020603050405020304" pitchFamily="18" charset="0"/>
                <a:cs typeface="Times New Roman" panose="02020603050405020304" pitchFamily="18" charset="0"/>
              </a:rPr>
              <a:t>the fundamental </a:t>
            </a:r>
            <a:r>
              <a:rPr lang="en-US" sz="1300" u="sng" dirty="0">
                <a:latin typeface="Times New Roman" panose="02020603050405020304" pitchFamily="18" charset="0"/>
                <a:cs typeface="Times New Roman" panose="02020603050405020304" pitchFamily="18" charset="0"/>
              </a:rPr>
              <a:t>principles of government</a:t>
            </a:r>
            <a:r>
              <a:rPr lang="en-US" sz="1300" dirty="0">
                <a:latin typeface="Times New Roman" panose="02020603050405020304" pitchFamily="18" charset="0"/>
                <a:cs typeface="Times New Roman" panose="02020603050405020304" pitchFamily="18" charset="0"/>
              </a:rPr>
              <a:t> in the newly independent United States. What ideas drawn </a:t>
            </a:r>
            <a:r>
              <a:rPr lang="en-US" sz="1300" dirty="0" smtClean="0">
                <a:latin typeface="Times New Roman" panose="02020603050405020304" pitchFamily="18" charset="0"/>
                <a:cs typeface="Times New Roman" panose="02020603050405020304" pitchFamily="18" charset="0"/>
              </a:rPr>
              <a:t>from </a:t>
            </a:r>
            <a:r>
              <a:rPr lang="en-US" sz="1300" dirty="0">
                <a:latin typeface="Times New Roman" panose="02020603050405020304" pitchFamily="18" charset="0"/>
                <a:cs typeface="Times New Roman" panose="02020603050405020304" pitchFamily="18" charset="0"/>
              </a:rPr>
              <a:t>the </a:t>
            </a:r>
            <a:r>
              <a:rPr lang="en-US" sz="1300" u="sng" dirty="0">
                <a:latin typeface="Times New Roman" panose="02020603050405020304" pitchFamily="18" charset="0"/>
                <a:cs typeface="Times New Roman" panose="02020603050405020304" pitchFamily="18" charset="0"/>
              </a:rPr>
              <a:t>natural rights philosophy </a:t>
            </a:r>
            <a:r>
              <a:rPr lang="en-US" sz="1300" dirty="0">
                <a:latin typeface="Times New Roman" panose="02020603050405020304" pitchFamily="18" charset="0"/>
                <a:cs typeface="Times New Roman" panose="02020603050405020304" pitchFamily="18" charset="0"/>
              </a:rPr>
              <a:t>were incorporated into the Virginia Declaration of Rights?</a:t>
            </a:r>
          </a:p>
          <a:p>
            <a:pPr marL="0" indent="0">
              <a:buNone/>
            </a:pPr>
            <a:r>
              <a:rPr lang="en-US" sz="1300" dirty="0">
                <a:latin typeface="Times New Roman" panose="02020603050405020304" pitchFamily="18" charset="0"/>
                <a:cs typeface="Times New Roman" panose="02020603050405020304" pitchFamily="18" charset="0"/>
              </a:rPr>
              <a:t>• What ideas drawn from </a:t>
            </a:r>
            <a:r>
              <a:rPr lang="en-US" sz="1300" u="sng" dirty="0">
                <a:latin typeface="Times New Roman" panose="02020603050405020304" pitchFamily="18" charset="0"/>
                <a:cs typeface="Times New Roman" panose="02020603050405020304" pitchFamily="18" charset="0"/>
              </a:rPr>
              <a:t>classical republicanism </a:t>
            </a:r>
            <a:r>
              <a:rPr lang="en-US" sz="1300" dirty="0">
                <a:latin typeface="Times New Roman" panose="02020603050405020304" pitchFamily="18" charset="0"/>
                <a:cs typeface="Times New Roman" panose="02020603050405020304" pitchFamily="18" charset="0"/>
              </a:rPr>
              <a:t>are included in the </a:t>
            </a:r>
            <a:r>
              <a:rPr lang="en-US" sz="1300" dirty="0" smtClean="0">
                <a:latin typeface="Times New Roman" panose="02020603050405020304" pitchFamily="18" charset="0"/>
                <a:cs typeface="Times New Roman" panose="02020603050405020304" pitchFamily="18" charset="0"/>
              </a:rPr>
              <a:t>Virginia </a:t>
            </a:r>
            <a:r>
              <a:rPr lang="en-US" sz="1300" dirty="0">
                <a:latin typeface="Times New Roman" panose="02020603050405020304" pitchFamily="18" charset="0"/>
                <a:cs typeface="Times New Roman" panose="02020603050405020304" pitchFamily="18" charset="0"/>
              </a:rPr>
              <a:t>Declaration of Rights?</a:t>
            </a:r>
          </a:p>
          <a:p>
            <a:pPr marL="0" indent="0">
              <a:buNone/>
            </a:pPr>
            <a:r>
              <a:rPr lang="en-US" sz="1300" dirty="0">
                <a:latin typeface="Times New Roman" panose="02020603050405020304" pitchFamily="18" charset="0"/>
                <a:cs typeface="Times New Roman" panose="02020603050405020304" pitchFamily="18" charset="0"/>
              </a:rPr>
              <a:t>• What rights that Americans enjoy today under both their </a:t>
            </a:r>
            <a:r>
              <a:rPr lang="en-US" sz="1300" u="sng" dirty="0">
                <a:latin typeface="Times New Roman" panose="02020603050405020304" pitchFamily="18" charset="0"/>
                <a:cs typeface="Times New Roman" panose="02020603050405020304" pitchFamily="18" charset="0"/>
              </a:rPr>
              <a:t>state and national bills of rights </a:t>
            </a:r>
            <a:r>
              <a:rPr lang="en-US" sz="1300" dirty="0">
                <a:latin typeface="Times New Roman" panose="02020603050405020304" pitchFamily="18" charset="0"/>
                <a:cs typeface="Times New Roman" panose="02020603050405020304" pitchFamily="18" charset="0"/>
              </a:rPr>
              <a:t>were included </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36104247"/>
              </p:ext>
            </p:extLst>
          </p:nvPr>
        </p:nvGraphicFramePr>
        <p:xfrm>
          <a:off x="457200" y="3815080"/>
          <a:ext cx="8534400" cy="2890520"/>
        </p:xfrm>
        <a:graphic>
          <a:graphicData uri="http://schemas.openxmlformats.org/drawingml/2006/table">
            <a:tbl>
              <a:tblPr firstRow="1" bandRow="1">
                <a:tableStyleId>{5C22544A-7EE6-4342-B048-85BDC9FD1C3A}</a:tableStyleId>
              </a:tblPr>
              <a:tblGrid>
                <a:gridCol w="2844800"/>
                <a:gridCol w="2844800"/>
                <a:gridCol w="2844800"/>
              </a:tblGrid>
              <a:tr h="444695">
                <a:tc>
                  <a:txBody>
                    <a:bodyPr/>
                    <a:lstStyle/>
                    <a:p>
                      <a:r>
                        <a:rPr lang="en-US" sz="1400" i="1" dirty="0" smtClean="0"/>
                        <a:t>Idea/concept</a:t>
                      </a:r>
                      <a:r>
                        <a:rPr lang="en-US" sz="1400" i="1" baseline="0" dirty="0" smtClean="0"/>
                        <a:t>/term</a:t>
                      </a:r>
                      <a:endParaRPr lang="en-US" sz="1400" i="1" dirty="0"/>
                    </a:p>
                  </a:txBody>
                  <a:tcPr/>
                </a:tc>
                <a:tc>
                  <a:txBody>
                    <a:bodyPr/>
                    <a:lstStyle/>
                    <a:p>
                      <a:r>
                        <a:rPr lang="en-US" sz="1400" dirty="0" smtClean="0"/>
                        <a:t>KNOW</a:t>
                      </a:r>
                      <a:endParaRPr lang="en-US" sz="1400" dirty="0"/>
                    </a:p>
                  </a:txBody>
                  <a:tcPr/>
                </a:tc>
                <a:tc>
                  <a:txBody>
                    <a:bodyPr/>
                    <a:lstStyle/>
                    <a:p>
                      <a:r>
                        <a:rPr lang="en-US" sz="1400" dirty="0" smtClean="0"/>
                        <a:t>Don’t</a:t>
                      </a:r>
                      <a:r>
                        <a:rPr lang="en-US" sz="1400" baseline="0" dirty="0" smtClean="0"/>
                        <a:t> Know</a:t>
                      </a:r>
                      <a:endParaRPr lang="en-US" sz="1400" dirty="0"/>
                    </a:p>
                  </a:txBody>
                  <a:tcPr/>
                </a:tc>
              </a:tr>
              <a:tr h="2445825">
                <a:tc>
                  <a:txBody>
                    <a:bodyPr/>
                    <a:lstStyle/>
                    <a:p>
                      <a:r>
                        <a:rPr lang="en-US" sz="1400" dirty="0" smtClean="0"/>
                        <a:t>Virginia Declaration of Rights</a:t>
                      </a:r>
                      <a:r>
                        <a:rPr lang="en-US" sz="1400" baseline="0" dirty="0" smtClean="0"/>
                        <a:t> </a:t>
                      </a:r>
                    </a:p>
                    <a:p>
                      <a:endParaRPr lang="en-US" sz="1400" baseline="0" dirty="0" smtClean="0"/>
                    </a:p>
                    <a:p>
                      <a:endParaRPr lang="en-US" sz="1400" baseline="0" dirty="0" smtClean="0"/>
                    </a:p>
                    <a:p>
                      <a:endParaRPr lang="en-US" sz="1400" baseline="0" dirty="0" smtClean="0"/>
                    </a:p>
                    <a:p>
                      <a:endParaRPr lang="en-US" sz="1400" baseline="0" dirty="0" smtClean="0"/>
                    </a:p>
                    <a:p>
                      <a:endParaRPr lang="en-US" sz="1400" baseline="0" dirty="0" smtClean="0"/>
                    </a:p>
                    <a:p>
                      <a:r>
                        <a:rPr lang="en-US" sz="1400" baseline="0" dirty="0" smtClean="0"/>
                        <a:t>Enumeration</a:t>
                      </a:r>
                      <a:endParaRPr lang="en-US" sz="1400" dirty="0"/>
                    </a:p>
                  </a:txBody>
                  <a:tcPr/>
                </a:tc>
                <a:tc>
                  <a:txBody>
                    <a:bodyPr/>
                    <a:lstStyle/>
                    <a:p>
                      <a:pPr marL="285750" indent="-285750">
                        <a:buFontTx/>
                        <a:buChar char="-"/>
                      </a:pPr>
                      <a:r>
                        <a:rPr lang="en-US" sz="1400" dirty="0" smtClean="0"/>
                        <a:t>Similar to the Declaration of Independence</a:t>
                      </a:r>
                    </a:p>
                    <a:p>
                      <a:pPr marL="285750" indent="-285750">
                        <a:buFontTx/>
                        <a:buChar char="-"/>
                      </a:pPr>
                      <a:r>
                        <a:rPr lang="en-US" sz="1400" dirty="0" smtClean="0"/>
                        <a:t>Talked about Natural Rights</a:t>
                      </a:r>
                    </a:p>
                    <a:p>
                      <a:pPr marL="285750" indent="-285750">
                        <a:buFontTx/>
                        <a:buChar char="-"/>
                      </a:pPr>
                      <a:r>
                        <a:rPr lang="en-US" sz="1400" dirty="0" smtClean="0"/>
                        <a:t>1776</a:t>
                      </a:r>
                    </a:p>
                    <a:p>
                      <a:endParaRPr lang="en-US" sz="1400" dirty="0" smtClean="0"/>
                    </a:p>
                    <a:p>
                      <a:endParaRPr lang="en-US" sz="1400" dirty="0" smtClean="0"/>
                    </a:p>
                    <a:p>
                      <a:r>
                        <a:rPr lang="en-US" sz="1400" dirty="0" smtClean="0"/>
                        <a:t>Written</a:t>
                      </a:r>
                      <a:r>
                        <a:rPr lang="en-US" sz="1400" baseline="0" dirty="0" smtClean="0"/>
                        <a:t> rights as opposed to NOT WRITTEN</a:t>
                      </a:r>
                      <a:endParaRPr lang="en-US" sz="1400" dirty="0"/>
                    </a:p>
                  </a:txBody>
                  <a:tcPr/>
                </a:tc>
                <a:tc>
                  <a:txBody>
                    <a:bodyPr/>
                    <a:lstStyle/>
                    <a:p>
                      <a:pPr marL="285750" indent="-285750">
                        <a:buFontTx/>
                        <a:buChar char="-"/>
                      </a:pPr>
                      <a:r>
                        <a:rPr lang="en-US" sz="1400" dirty="0" smtClean="0"/>
                        <a:t>Why</a:t>
                      </a:r>
                      <a:r>
                        <a:rPr lang="en-US" sz="1400" baseline="0" dirty="0" smtClean="0"/>
                        <a:t> it was written (what was going on at the time in Virginia)</a:t>
                      </a:r>
                    </a:p>
                    <a:p>
                      <a:pPr marL="285750" indent="-285750">
                        <a:buFontTx/>
                        <a:buChar char="-"/>
                      </a:pPr>
                      <a:r>
                        <a:rPr lang="en-US" sz="1400" baseline="0" dirty="0" smtClean="0"/>
                        <a:t>Who wrote it</a:t>
                      </a:r>
                    </a:p>
                    <a:p>
                      <a:pPr marL="285750" indent="-285750">
                        <a:buFontTx/>
                        <a:buChar char="-"/>
                      </a:pPr>
                      <a:r>
                        <a:rPr lang="en-US" sz="1400" baseline="0" dirty="0" smtClean="0"/>
                        <a:t>The specific rights covered in it </a:t>
                      </a:r>
                    </a:p>
                  </a:txBody>
                  <a:tcPr/>
                </a:tc>
              </a:tr>
            </a:tbl>
          </a:graphicData>
        </a:graphic>
      </p:graphicFrame>
    </p:spTree>
    <p:extLst>
      <p:ext uri="{BB962C8B-B14F-4D97-AF65-F5344CB8AC3E}">
        <p14:creationId xmlns:p14="http://schemas.microsoft.com/office/powerpoint/2010/main" val="3895830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Reading /understanding/analyzing the questions </a:t>
            </a:r>
            <a:br>
              <a:rPr lang="en-US" sz="3200" dirty="0" smtClean="0"/>
            </a:br>
            <a:endParaRPr lang="en-US" sz="3200" dirty="0"/>
          </a:p>
        </p:txBody>
      </p:sp>
      <p:sp>
        <p:nvSpPr>
          <p:cNvPr id="3" name="Content Placeholder 2"/>
          <p:cNvSpPr>
            <a:spLocks noGrp="1"/>
          </p:cNvSpPr>
          <p:nvPr>
            <p:ph idx="1"/>
          </p:nvPr>
        </p:nvSpPr>
        <p:spPr/>
        <p:txBody>
          <a:bodyPr/>
          <a:lstStyle/>
          <a:p>
            <a:pPr marL="0" indent="0">
              <a:buNone/>
            </a:pPr>
            <a:r>
              <a:rPr lang="en-US" dirty="0" smtClean="0"/>
              <a:t>Read the questions…read…and re-read</a:t>
            </a:r>
            <a:endParaRPr lang="en-US" dirty="0"/>
          </a:p>
          <a:p>
            <a:pPr marL="0" indent="0">
              <a:buNone/>
            </a:pPr>
            <a:endParaRPr lang="en-US" dirty="0" smtClean="0"/>
          </a:p>
          <a:p>
            <a:pPr marL="0" indent="0">
              <a:buNone/>
            </a:pPr>
            <a:r>
              <a:rPr lang="en-US" dirty="0" smtClean="0"/>
              <a:t>Make sure you have a base understand of what the questions are asking. This will be enhanced with the help of your unit members and your coach. Your understanding will also increase with your research of the questions. </a:t>
            </a:r>
          </a:p>
          <a:p>
            <a:pPr marL="0" indent="0">
              <a:buNone/>
            </a:pPr>
            <a:endParaRPr lang="en-US" dirty="0"/>
          </a:p>
          <a:p>
            <a:pPr marL="0" indent="0">
              <a:buNone/>
            </a:pPr>
            <a:r>
              <a:rPr lang="en-US" dirty="0" smtClean="0"/>
              <a:t>Use your We the People book to help begin your research!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32658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marL="0" indent="0">
              <a:buNone/>
            </a:pPr>
            <a:r>
              <a:rPr lang="en-US" dirty="0" smtClean="0"/>
              <a:t>I will begin to send you a number of resources to help you get started. These will include past essays. Your research will also be invaluable. I will also be putting this on our website as well.  </a:t>
            </a:r>
          </a:p>
          <a:p>
            <a:pPr marL="0" indent="0">
              <a:buNone/>
            </a:pPr>
            <a:endParaRPr lang="en-US" dirty="0" smtClean="0"/>
          </a:p>
          <a:p>
            <a:pPr marL="0" indent="0">
              <a:buNone/>
            </a:pPr>
            <a:endParaRPr lang="en-US" dirty="0" smtClean="0"/>
          </a:p>
          <a:p>
            <a:pPr marL="0" indent="0">
              <a:buNone/>
            </a:pPr>
            <a:r>
              <a:rPr lang="en-US" dirty="0" smtClean="0"/>
              <a:t>If your question has a quote or a selection from a book or a reading, we need to find that resource and use it! </a:t>
            </a:r>
          </a:p>
          <a:p>
            <a:pPr marL="0" indent="0">
              <a:buNone/>
            </a:pPr>
            <a:endParaRPr lang="en-US" dirty="0"/>
          </a:p>
          <a:p>
            <a:pPr marL="0" indent="0">
              <a:buNone/>
            </a:pPr>
            <a:r>
              <a:rPr lang="en-US" dirty="0" smtClean="0"/>
              <a:t>MY BOOKS! </a:t>
            </a:r>
          </a:p>
          <a:p>
            <a:pPr marL="0" indent="0">
              <a:buNone/>
            </a:pPr>
            <a:endParaRPr lang="en-US" dirty="0"/>
          </a:p>
        </p:txBody>
      </p:sp>
    </p:spTree>
    <p:extLst>
      <p:ext uri="{BB962C8B-B14F-4D97-AF65-F5344CB8AC3E}">
        <p14:creationId xmlns:p14="http://schemas.microsoft.com/office/powerpoint/2010/main" val="220836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 UP THE QUESTIONS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Everyone needs to be knowledgeable of all of the questions, therefore they need to be split up</a:t>
            </a:r>
          </a:p>
          <a:p>
            <a:pPr marL="0" indent="0">
              <a:buNone/>
            </a:pPr>
            <a:r>
              <a:rPr lang="en-US" b="1" u="sng" dirty="0" smtClean="0">
                <a:solidFill>
                  <a:srgbClr val="0070C0"/>
                </a:solidFill>
              </a:rPr>
              <a:t>UNIT 1 QUESTION 1</a:t>
            </a:r>
          </a:p>
          <a:p>
            <a:pPr marL="0" indent="0">
              <a:buNone/>
            </a:pPr>
            <a:r>
              <a:rPr lang="en-US" b="1" dirty="0" smtClean="0">
                <a:solidFill>
                  <a:srgbClr val="0070C0"/>
                </a:solidFill>
              </a:rPr>
              <a:t>1</a:t>
            </a:r>
            <a:r>
              <a:rPr lang="en-US" b="1" dirty="0">
                <a:solidFill>
                  <a:srgbClr val="0070C0"/>
                </a:solidFill>
              </a:rPr>
              <a:t>. According to the founding generation, a constitution should function as a higher law. In </a:t>
            </a:r>
            <a:r>
              <a:rPr lang="en-US" b="1" dirty="0" smtClean="0">
                <a:solidFill>
                  <a:srgbClr val="0070C0"/>
                </a:solidFill>
              </a:rPr>
              <a:t>what important </a:t>
            </a:r>
            <a:r>
              <a:rPr lang="en-US" b="1" dirty="0">
                <a:solidFill>
                  <a:srgbClr val="0070C0"/>
                </a:solidFill>
              </a:rPr>
              <a:t>ways does a higher law differ from a statute enacted by a legislature</a:t>
            </a:r>
            <a:r>
              <a:rPr lang="en-US" b="1" dirty="0" smtClean="0">
                <a:solidFill>
                  <a:srgbClr val="0070C0"/>
                </a:solidFill>
              </a:rPr>
              <a:t>? </a:t>
            </a:r>
            <a:endParaRPr lang="en-US" b="1" dirty="0">
              <a:solidFill>
                <a:srgbClr val="0070C0"/>
              </a:solidFill>
            </a:endParaRPr>
          </a:p>
          <a:p>
            <a:pPr marL="0" indent="0">
              <a:buNone/>
            </a:pPr>
            <a:r>
              <a:rPr lang="en-US" dirty="0">
                <a:solidFill>
                  <a:srgbClr val="0070C0"/>
                </a:solidFill>
              </a:rPr>
              <a:t>• How would you distinguish between a government with a constitution and a </a:t>
            </a:r>
            <a:r>
              <a:rPr lang="en-US" dirty="0" smtClean="0">
                <a:solidFill>
                  <a:srgbClr val="0070C0"/>
                </a:solidFill>
              </a:rPr>
              <a:t>constitutional government</a:t>
            </a:r>
            <a:r>
              <a:rPr lang="en-US" dirty="0">
                <a:solidFill>
                  <a:srgbClr val="0070C0"/>
                </a:solidFill>
              </a:rPr>
              <a:t>?</a:t>
            </a:r>
          </a:p>
          <a:p>
            <a:pPr marL="0" indent="0">
              <a:buNone/>
            </a:pPr>
            <a:r>
              <a:rPr lang="en-US" dirty="0" smtClean="0">
                <a:solidFill>
                  <a:srgbClr val="0070C0"/>
                </a:solidFill>
              </a:rPr>
              <a:t>• </a:t>
            </a:r>
            <a:r>
              <a:rPr lang="en-US" dirty="0">
                <a:solidFill>
                  <a:srgbClr val="0070C0"/>
                </a:solidFill>
              </a:rPr>
              <a:t>What are the advantages and disadvantages of a written constitution?</a:t>
            </a:r>
            <a:r>
              <a:rPr lang="en-US" dirty="0" smtClean="0"/>
              <a:t/>
            </a:r>
            <a:br>
              <a:rPr lang="en-US" dirty="0" smtClean="0"/>
            </a:br>
            <a:endParaRPr lang="en-US" dirty="0" smtClean="0"/>
          </a:p>
          <a:p>
            <a:pPr marL="0" indent="0">
              <a:buNone/>
            </a:pPr>
            <a:r>
              <a:rPr lang="en-US" dirty="0" smtClean="0"/>
              <a:t>AND REPEAT WITH OTHER TWO QUESTIONS </a:t>
            </a:r>
          </a:p>
        </p:txBody>
      </p:sp>
    </p:spTree>
    <p:extLst>
      <p:ext uri="{BB962C8B-B14F-4D97-AF65-F5344CB8AC3E}">
        <p14:creationId xmlns:p14="http://schemas.microsoft.com/office/powerpoint/2010/main" val="656620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ESSAYS </a:t>
            </a:r>
            <a:endParaRPr lang="en-US" dirty="0"/>
          </a:p>
        </p:txBody>
      </p:sp>
      <p:sp>
        <p:nvSpPr>
          <p:cNvPr id="3" name="Content Placeholder 2"/>
          <p:cNvSpPr>
            <a:spLocks noGrp="1"/>
          </p:cNvSpPr>
          <p:nvPr>
            <p:ph idx="1"/>
          </p:nvPr>
        </p:nvSpPr>
        <p:spPr/>
        <p:txBody>
          <a:bodyPr>
            <a:normAutofit fontScale="92500" lnSpcReduction="10000"/>
          </a:bodyPr>
          <a:lstStyle/>
          <a:p>
            <a:pPr lvl="0">
              <a:buClr>
                <a:srgbClr val="93A299"/>
              </a:buClr>
            </a:pPr>
            <a:r>
              <a:rPr lang="en-US" sz="3600" dirty="0" smtClean="0">
                <a:solidFill>
                  <a:srgbClr val="292934"/>
                </a:solidFill>
              </a:rPr>
              <a:t>Each person </a:t>
            </a:r>
            <a:r>
              <a:rPr lang="en-US" sz="3600" dirty="0">
                <a:solidFill>
                  <a:srgbClr val="292934"/>
                </a:solidFill>
              </a:rPr>
              <a:t>must write a three page essay answering one part of each of the three questions</a:t>
            </a:r>
            <a:r>
              <a:rPr lang="en-US" sz="3600" dirty="0" smtClean="0">
                <a:solidFill>
                  <a:srgbClr val="292934"/>
                </a:solidFill>
              </a:rPr>
              <a:t>. You will write 3 essays in total! </a:t>
            </a:r>
          </a:p>
          <a:p>
            <a:pPr marL="0" lvl="0" indent="0">
              <a:buClr>
                <a:srgbClr val="93A299"/>
              </a:buClr>
              <a:buNone/>
            </a:pPr>
            <a:endParaRPr lang="en-US" sz="3600" dirty="0">
              <a:solidFill>
                <a:srgbClr val="292934"/>
              </a:solidFill>
            </a:endParaRPr>
          </a:p>
          <a:p>
            <a:pPr lvl="0">
              <a:buClr>
                <a:srgbClr val="93A299"/>
              </a:buClr>
            </a:pPr>
            <a:r>
              <a:rPr lang="en-US" sz="3600" dirty="0" smtClean="0">
                <a:solidFill>
                  <a:srgbClr val="292934"/>
                </a:solidFill>
              </a:rPr>
              <a:t>Question #1 due: 9/15</a:t>
            </a:r>
          </a:p>
          <a:p>
            <a:pPr lvl="0">
              <a:buClr>
                <a:srgbClr val="93A299"/>
              </a:buClr>
            </a:pPr>
            <a:r>
              <a:rPr lang="en-US" sz="3600" dirty="0" smtClean="0">
                <a:solidFill>
                  <a:srgbClr val="292934"/>
                </a:solidFill>
              </a:rPr>
              <a:t>Question #2 due: 9/29</a:t>
            </a:r>
          </a:p>
          <a:p>
            <a:pPr lvl="0">
              <a:buClr>
                <a:srgbClr val="93A299"/>
              </a:buClr>
            </a:pPr>
            <a:r>
              <a:rPr lang="en-US" sz="3600" dirty="0" smtClean="0">
                <a:solidFill>
                  <a:srgbClr val="292934"/>
                </a:solidFill>
              </a:rPr>
              <a:t>Question #3 due :10/6</a:t>
            </a:r>
          </a:p>
          <a:p>
            <a:pPr lvl="0">
              <a:buClr>
                <a:srgbClr val="93A299"/>
              </a:buClr>
            </a:pPr>
            <a:r>
              <a:rPr lang="en-US" sz="3600" dirty="0" smtClean="0">
                <a:solidFill>
                  <a:srgbClr val="292934"/>
                </a:solidFill>
              </a:rPr>
              <a:t>First </a:t>
            </a:r>
            <a:r>
              <a:rPr lang="en-US" sz="3600" dirty="0">
                <a:solidFill>
                  <a:srgbClr val="292934"/>
                </a:solidFill>
              </a:rPr>
              <a:t>practice </a:t>
            </a:r>
            <a:r>
              <a:rPr lang="en-US" sz="3600" dirty="0" smtClean="0">
                <a:solidFill>
                  <a:srgbClr val="292934"/>
                </a:solidFill>
              </a:rPr>
              <a:t>10/14</a:t>
            </a:r>
            <a:endParaRPr lang="en-US" sz="3600" dirty="0">
              <a:solidFill>
                <a:srgbClr val="292934"/>
              </a:solidFill>
            </a:endParaRPr>
          </a:p>
          <a:p>
            <a:endParaRPr lang="en-US" dirty="0"/>
          </a:p>
        </p:txBody>
      </p:sp>
    </p:spTree>
    <p:extLst>
      <p:ext uri="{BB962C8B-B14F-4D97-AF65-F5344CB8AC3E}">
        <p14:creationId xmlns:p14="http://schemas.microsoft.com/office/powerpoint/2010/main" val="2145736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DOCS </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pPr marL="0" indent="0">
              <a:buNone/>
            </a:pPr>
            <a:r>
              <a:rPr lang="en-US" sz="1400" u="sng" dirty="0" smtClean="0">
                <a:hlinkClick r:id="rId2"/>
              </a:rPr>
              <a:t>http</a:t>
            </a:r>
            <a:r>
              <a:rPr lang="en-US" sz="1400" u="sng" dirty="0">
                <a:hlinkClick r:id="rId2"/>
              </a:rPr>
              <a:t>://docs.google.com/</a:t>
            </a:r>
            <a:endParaRPr lang="en-US" sz="1400" dirty="0"/>
          </a:p>
          <a:p>
            <a:pPr marL="0" indent="0">
              <a:buNone/>
            </a:pPr>
            <a:r>
              <a:rPr lang="en-US" sz="1400" dirty="0" smtClean="0"/>
              <a:t>Click</a:t>
            </a:r>
            <a:r>
              <a:rPr lang="en-US" sz="1400" dirty="0"/>
              <a:t>: “Get Started” button</a:t>
            </a:r>
          </a:p>
          <a:p>
            <a:pPr marL="0" indent="0">
              <a:buNone/>
            </a:pPr>
            <a:r>
              <a:rPr lang="en-US" sz="1400" dirty="0"/>
              <a:t> </a:t>
            </a:r>
          </a:p>
          <a:p>
            <a:pPr marL="0" indent="0">
              <a:buNone/>
            </a:pPr>
            <a:r>
              <a:rPr lang="en-US" sz="1400" dirty="0"/>
              <a:t>Fill out form: </a:t>
            </a:r>
          </a:p>
          <a:p>
            <a:pPr marL="0" indent="0">
              <a:buNone/>
            </a:pPr>
            <a:r>
              <a:rPr lang="en-US" sz="1400" dirty="0"/>
              <a:t>Your current email address: 	</a:t>
            </a:r>
            <a:r>
              <a:rPr lang="en-US" sz="1400" i="1" dirty="0"/>
              <a:t>Use your personal email </a:t>
            </a:r>
            <a:endParaRPr lang="en-US" sz="1400" i="1" dirty="0" smtClean="0"/>
          </a:p>
          <a:p>
            <a:pPr marL="0" indent="0">
              <a:buNone/>
            </a:pPr>
            <a:r>
              <a:rPr lang="en-US" sz="1400" dirty="0" smtClean="0"/>
              <a:t>Choose </a:t>
            </a:r>
            <a:r>
              <a:rPr lang="en-US" sz="1400" dirty="0"/>
              <a:t>a password: 		</a:t>
            </a:r>
            <a:r>
              <a:rPr lang="en-US" sz="1400" i="1" dirty="0"/>
              <a:t>Whatever you can remember easily</a:t>
            </a:r>
            <a:endParaRPr lang="en-US" sz="1400" dirty="0"/>
          </a:p>
          <a:p>
            <a:pPr marL="0" indent="0">
              <a:buNone/>
            </a:pPr>
            <a:r>
              <a:rPr lang="en-US" sz="1400" i="1" dirty="0"/>
              <a:t> </a:t>
            </a:r>
            <a:endParaRPr lang="en-US" sz="1400" dirty="0"/>
          </a:p>
          <a:p>
            <a:pPr marL="0" indent="0">
              <a:buNone/>
            </a:pPr>
            <a:r>
              <a:rPr lang="en-US" sz="1400" i="1" u="sng" dirty="0"/>
              <a:t>Creating a document. </a:t>
            </a:r>
            <a:endParaRPr lang="en-US" sz="1400" u="sng" dirty="0"/>
          </a:p>
          <a:p>
            <a:pPr marL="0" indent="0">
              <a:buNone/>
            </a:pPr>
            <a:r>
              <a:rPr lang="en-US" sz="1400" i="1" dirty="0"/>
              <a:t> </a:t>
            </a:r>
            <a:endParaRPr lang="en-US" sz="1400" dirty="0"/>
          </a:p>
          <a:p>
            <a:pPr marL="0" indent="0">
              <a:buNone/>
            </a:pPr>
            <a:r>
              <a:rPr lang="en-US" sz="1400" i="1" dirty="0"/>
              <a:t>Go to new and open a new document. You can either type in this field or cut and paste a document in. </a:t>
            </a:r>
            <a:endParaRPr lang="en-US" sz="1400" dirty="0"/>
          </a:p>
          <a:p>
            <a:pPr marL="0" indent="0">
              <a:buNone/>
            </a:pPr>
            <a:endParaRPr lang="en-US" sz="1400" i="1" u="sng" dirty="0"/>
          </a:p>
          <a:p>
            <a:pPr marL="0" indent="0">
              <a:buNone/>
            </a:pPr>
            <a:r>
              <a:rPr lang="en-US" sz="1400" i="1" u="sng" dirty="0" smtClean="0"/>
              <a:t>Uploading </a:t>
            </a:r>
            <a:r>
              <a:rPr lang="en-US" sz="1400" i="1" u="sng" dirty="0"/>
              <a:t>a </a:t>
            </a:r>
            <a:r>
              <a:rPr lang="en-US" sz="1400" i="1" u="sng" dirty="0" smtClean="0"/>
              <a:t>document</a:t>
            </a:r>
            <a:endParaRPr lang="en-US" sz="1400" u="sng" dirty="0"/>
          </a:p>
          <a:p>
            <a:pPr marL="0" indent="0">
              <a:buNone/>
            </a:pPr>
            <a:r>
              <a:rPr lang="en-US" sz="1400" i="1" dirty="0" smtClean="0"/>
              <a:t>Go </a:t>
            </a:r>
            <a:r>
              <a:rPr lang="en-US" sz="1400" i="1" dirty="0"/>
              <a:t>to upload a document and browse the documents to add onto the page. </a:t>
            </a:r>
            <a:endParaRPr lang="en-US" sz="1400" dirty="0"/>
          </a:p>
          <a:p>
            <a:pPr marL="0" indent="0">
              <a:buNone/>
            </a:pPr>
            <a:endParaRPr lang="en-US" sz="1400" dirty="0"/>
          </a:p>
          <a:p>
            <a:pPr marL="0" indent="0">
              <a:buNone/>
            </a:pPr>
            <a:r>
              <a:rPr lang="en-US" sz="1400" i="1" u="sng" dirty="0"/>
              <a:t>Sharing a </a:t>
            </a:r>
            <a:r>
              <a:rPr lang="en-US" sz="1400" i="1" u="sng" dirty="0" smtClean="0"/>
              <a:t>Document</a:t>
            </a:r>
            <a:endParaRPr lang="en-US" sz="1400" dirty="0"/>
          </a:p>
          <a:p>
            <a:pPr marL="0" indent="0">
              <a:buNone/>
            </a:pPr>
            <a:r>
              <a:rPr lang="en-US" sz="1400" i="1" dirty="0"/>
              <a:t>Once you have placed a document on Google Docs, click SHARE and add the email addresses of those you wish to see the document. </a:t>
            </a:r>
            <a:endParaRPr lang="en-US" sz="1400" dirty="0"/>
          </a:p>
          <a:p>
            <a:pPr marL="0" indent="0">
              <a:buNone/>
            </a:pPr>
            <a:r>
              <a:rPr lang="en-US" sz="2400" dirty="0" smtClean="0"/>
              <a:t>Add me, your coach, your team members! </a:t>
            </a:r>
            <a:endParaRPr lang="en-US" sz="2400" dirty="0"/>
          </a:p>
        </p:txBody>
      </p:sp>
    </p:spTree>
    <p:extLst>
      <p:ext uri="{BB962C8B-B14F-4D97-AF65-F5344CB8AC3E}">
        <p14:creationId xmlns:p14="http://schemas.microsoft.com/office/powerpoint/2010/main" val="4114870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MEETINGS</a:t>
            </a:r>
            <a:endParaRPr lang="en-US" dirty="0"/>
          </a:p>
        </p:txBody>
      </p:sp>
      <p:sp>
        <p:nvSpPr>
          <p:cNvPr id="3" name="Content Placeholder 2"/>
          <p:cNvSpPr>
            <a:spLocks noGrp="1"/>
          </p:cNvSpPr>
          <p:nvPr>
            <p:ph idx="1"/>
          </p:nvPr>
        </p:nvSpPr>
        <p:spPr>
          <a:xfrm>
            <a:off x="457200" y="1295400"/>
            <a:ext cx="8229600" cy="4830763"/>
          </a:xfrm>
        </p:spPr>
        <p:txBody>
          <a:bodyPr/>
          <a:lstStyle/>
          <a:p>
            <a:pPr marL="342900" lvl="1" indent="-342900">
              <a:buFont typeface="Arial" pitchFamily="34" charset="0"/>
              <a:buChar char="•"/>
            </a:pPr>
            <a:r>
              <a:rPr lang="en-US" sz="2800" dirty="0" smtClean="0"/>
              <a:t>3 per week</a:t>
            </a:r>
          </a:p>
          <a:p>
            <a:pPr marL="742950" lvl="2" indent="-342900"/>
            <a:r>
              <a:rPr lang="en-US" sz="2800" dirty="0" smtClean="0"/>
              <a:t>2 with your unit, 1 with your coach</a:t>
            </a:r>
          </a:p>
          <a:p>
            <a:r>
              <a:rPr lang="en-US" sz="2800" dirty="0" smtClean="0"/>
              <a:t>Agenda</a:t>
            </a:r>
          </a:p>
          <a:p>
            <a:pPr lvl="1"/>
            <a:r>
              <a:rPr lang="en-US" sz="2800" dirty="0" smtClean="0"/>
              <a:t>Discussion of questions and what they are asking/splitting them up</a:t>
            </a:r>
          </a:p>
          <a:p>
            <a:pPr lvl="1"/>
            <a:r>
              <a:rPr lang="en-US" sz="2800" dirty="0" smtClean="0"/>
              <a:t>discussing resources/findings/information</a:t>
            </a:r>
          </a:p>
          <a:p>
            <a:pPr lvl="1"/>
            <a:r>
              <a:rPr lang="en-US" sz="2800" dirty="0" smtClean="0"/>
              <a:t>Getting advice and information from coaches</a:t>
            </a:r>
          </a:p>
          <a:p>
            <a:pPr lvl="1"/>
            <a:r>
              <a:rPr lang="en-US" sz="2800" dirty="0" smtClean="0"/>
              <a:t>Reading/discussing essays/revisions</a:t>
            </a:r>
          </a:p>
          <a:p>
            <a:pPr lvl="1"/>
            <a:r>
              <a:rPr lang="en-US" sz="2800" dirty="0" err="1" smtClean="0"/>
              <a:t>Etc</a:t>
            </a:r>
            <a:r>
              <a:rPr lang="en-US" sz="2800" dirty="0" smtClean="0"/>
              <a:t>!</a:t>
            </a:r>
          </a:p>
          <a:p>
            <a:pPr lvl="1"/>
            <a:endParaRPr lang="en-US" sz="2800" dirty="0" smtClean="0"/>
          </a:p>
          <a:p>
            <a:pPr lvl="1"/>
            <a:endParaRPr lang="en-US" dirty="0" smtClean="0"/>
          </a:p>
          <a:p>
            <a:pPr lvl="1"/>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2850779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455</TotalTime>
  <Words>623</Words>
  <Application>Microsoft Office PowerPoint</Application>
  <PresentationFormat>On-screen Show (4:3)</PresentationFormat>
  <Paragraphs>108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Clarity</vt:lpstr>
      <vt:lpstr>PowerPoint Presentation</vt:lpstr>
      <vt:lpstr>Where to begin? </vt:lpstr>
      <vt:lpstr>Beginning Break Down</vt:lpstr>
      <vt:lpstr>Reading /understanding/analyzing the questions  </vt:lpstr>
      <vt:lpstr>Resources</vt:lpstr>
      <vt:lpstr>SPLITTING UP THE QUESTIONS </vt:lpstr>
      <vt:lpstr>ESSAYS </vt:lpstr>
      <vt:lpstr>GOOGLE DOCS </vt:lpstr>
      <vt:lpstr>UNIT MEETINGS</vt:lpstr>
      <vt:lpstr>REMIND 101</vt:lpstr>
      <vt:lpstr>WEBSITES! </vt:lpstr>
      <vt:lpstr>TSHIRTS </vt:lpstr>
      <vt:lpstr>AFTER 1st PRACTICE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cp:lastModifiedBy>
  <cp:revision>19</cp:revision>
  <dcterms:created xsi:type="dcterms:W3CDTF">2012-08-31T04:10:55Z</dcterms:created>
  <dcterms:modified xsi:type="dcterms:W3CDTF">2014-09-08T16:52:25Z</dcterms:modified>
</cp:coreProperties>
</file>